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60" r:id="rId4"/>
    <p:sldId id="261" r:id="rId5"/>
    <p:sldId id="262" r:id="rId6"/>
    <p:sldId id="264" r:id="rId7"/>
    <p:sldId id="265" r:id="rId8"/>
    <p:sldId id="266" r:id="rId9"/>
    <p:sldId id="267" r:id="rId10"/>
    <p:sldId id="268" r:id="rId11"/>
    <p:sldId id="269" r:id="rId12"/>
    <p:sldId id="270" r:id="rId13"/>
    <p:sldId id="271" r:id="rId14"/>
    <p:sldId id="273" r:id="rId15"/>
    <p:sldId id="274" r:id="rId16"/>
    <p:sldId id="275" r:id="rId17"/>
    <p:sldId id="279" r:id="rId18"/>
    <p:sldId id="276" r:id="rId19"/>
    <p:sldId id="278"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428A"/>
    <a:srgbClr val="304493"/>
    <a:srgbClr val="8196CF"/>
    <a:srgbClr val="C00000"/>
    <a:srgbClr val="1E42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9" autoAdjust="0"/>
    <p:restoredTop sz="62455" autoAdjust="0"/>
  </p:normalViewPr>
  <p:slideViewPr>
    <p:cSldViewPr snapToGrid="0" snapToObjects="1">
      <p:cViewPr varScale="1">
        <p:scale>
          <a:sx n="70" d="100"/>
          <a:sy n="70" d="100"/>
        </p:scale>
        <p:origin x="16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5BE18-8038-2346-ACE6-BE4C7332E14D}" type="datetimeFigureOut">
              <a:rPr lang="en-US" smtClean="0"/>
              <a:t>7/20/2018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AC5C3-6492-984E-B294-2D21F2E24068}" type="slidenum">
              <a:rPr lang="en-US" smtClean="0"/>
              <a:t>‹#›</a:t>
            </a:fld>
            <a:endParaRPr lang="en-US"/>
          </a:p>
        </p:txBody>
      </p:sp>
    </p:spTree>
    <p:extLst>
      <p:ext uri="{BB962C8B-B14F-4D97-AF65-F5344CB8AC3E}">
        <p14:creationId xmlns:p14="http://schemas.microsoft.com/office/powerpoint/2010/main" val="2006036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session we are going</a:t>
            </a:r>
            <a:r>
              <a:rPr lang="en-US" baseline="0" dirty="0" smtClean="0"/>
              <a:t> to give you an &lt;click&gt; Overview of &lt;click&gt; New Solutions to help you &lt;click&gt; improve communication about outages both internally within your utility and externally to you consumers.</a:t>
            </a:r>
          </a:p>
          <a:p>
            <a:r>
              <a:rPr lang="en-US" baseline="0" dirty="0" smtClean="0"/>
              <a:t>&lt;click&gt;</a:t>
            </a:r>
          </a:p>
          <a:p>
            <a:r>
              <a:rPr lang="en-US" baseline="0" dirty="0" smtClean="0"/>
              <a:t>We will look at getting outage information IN to OMS from your consumers &lt;click&gt; in the context of Reporting via </a:t>
            </a:r>
            <a:r>
              <a:rPr lang="en-US" baseline="0" dirty="0" err="1" smtClean="0"/>
              <a:t>OMSWebMap</a:t>
            </a:r>
            <a:endParaRPr lang="en-US" baseline="0" dirty="0" smtClean="0"/>
          </a:p>
          <a:p>
            <a:r>
              <a:rPr lang="en-US" baseline="0" dirty="0" smtClean="0"/>
              <a:t>&lt;click&gt;</a:t>
            </a:r>
          </a:p>
          <a:p>
            <a:r>
              <a:rPr lang="en-US" baseline="0" dirty="0" smtClean="0"/>
              <a:t>We will also look at ways to get outage information OUT of OMS</a:t>
            </a:r>
          </a:p>
          <a:p>
            <a:r>
              <a:rPr lang="en-US" baseline="0" dirty="0" smtClean="0"/>
              <a:t>&lt;click&gt;</a:t>
            </a:r>
          </a:p>
          <a:p>
            <a:r>
              <a:rPr lang="en-US" baseline="0" dirty="0" smtClean="0"/>
              <a:t>There are several new features built into </a:t>
            </a:r>
            <a:r>
              <a:rPr lang="en-US" baseline="0" dirty="0" err="1" smtClean="0"/>
              <a:t>OMSWebMap</a:t>
            </a:r>
            <a:r>
              <a:rPr lang="en-US" baseline="0" dirty="0" smtClean="0"/>
              <a:t> that help communicate outage conditions to your customers.</a:t>
            </a:r>
          </a:p>
          <a:p>
            <a:r>
              <a:rPr lang="en-US" baseline="0" dirty="0" smtClean="0"/>
              <a:t>&lt;click&gt;</a:t>
            </a:r>
          </a:p>
          <a:p>
            <a:r>
              <a:rPr lang="en-US" baseline="0" dirty="0" smtClean="0"/>
              <a:t>Finally we’ll show you our Outage Alerts App that can help you notify key personnel at your utility of outages conditions automatically.</a:t>
            </a:r>
            <a:endParaRPr lang="en-US" dirty="0"/>
          </a:p>
        </p:txBody>
      </p:sp>
      <p:sp>
        <p:nvSpPr>
          <p:cNvPr id="4" name="Slide Number Placeholder 3"/>
          <p:cNvSpPr>
            <a:spLocks noGrp="1"/>
          </p:cNvSpPr>
          <p:nvPr>
            <p:ph type="sldNum" sz="quarter" idx="10"/>
          </p:nvPr>
        </p:nvSpPr>
        <p:spPr/>
        <p:txBody>
          <a:bodyPr/>
          <a:lstStyle/>
          <a:p>
            <a:fld id="{E2FAC5C3-6492-984E-B294-2D21F2E24068}" type="slidenum">
              <a:rPr lang="en-US" smtClean="0"/>
              <a:t>2</a:t>
            </a:fld>
            <a:endParaRPr lang="en-US"/>
          </a:p>
        </p:txBody>
      </p:sp>
    </p:spTree>
    <p:extLst>
      <p:ext uri="{BB962C8B-B14F-4D97-AF65-F5344CB8AC3E}">
        <p14:creationId xmlns:p14="http://schemas.microsoft.com/office/powerpoint/2010/main" val="1203838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way to get information out to your consumers would be utilizing the Popup Modals in </a:t>
            </a:r>
            <a:r>
              <a:rPr lang="en-US" baseline="0" dirty="0" err="1" smtClean="0"/>
              <a:t>OMSWebMap</a:t>
            </a:r>
            <a:r>
              <a:rPr lang="en-US" baseline="0" dirty="0" smtClean="0"/>
              <a:t>.</a:t>
            </a:r>
          </a:p>
          <a:p>
            <a:r>
              <a:rPr lang="en-US" baseline="0" dirty="0" smtClean="0"/>
              <a:t>&lt;click&gt;</a:t>
            </a:r>
          </a:p>
          <a:p>
            <a:r>
              <a:rPr lang="en-US" baseline="0" dirty="0" smtClean="0"/>
              <a:t>These are popups that load when a user first navigates to your webpage.  These are a great way to provide information to your consumers about upcoming or resolving events.</a:t>
            </a:r>
          </a:p>
          <a:p>
            <a:r>
              <a:rPr lang="en-US" baseline="0" dirty="0" smtClean="0"/>
              <a:t>&lt;click&gt;</a:t>
            </a:r>
          </a:p>
          <a:p>
            <a:r>
              <a:rPr lang="en-US" baseline="0" dirty="0" smtClean="0"/>
              <a:t>We have different types of modal themes for different types of information.</a:t>
            </a:r>
          </a:p>
          <a:p>
            <a:r>
              <a:rPr lang="en-US" baseline="0" dirty="0" smtClean="0"/>
              <a:t>&lt;click&gt;</a:t>
            </a:r>
          </a:p>
          <a:p>
            <a:r>
              <a:rPr lang="en-US" baseline="0" dirty="0" smtClean="0"/>
              <a:t>We have the info theme to provide general information</a:t>
            </a:r>
          </a:p>
          <a:p>
            <a:r>
              <a:rPr lang="en-US" baseline="0" dirty="0" smtClean="0"/>
              <a:t>&lt;click&gt;</a:t>
            </a:r>
          </a:p>
          <a:p>
            <a:r>
              <a:rPr lang="en-US" baseline="0" dirty="0" smtClean="0"/>
              <a:t>We have the Success theme to provide information on power </a:t>
            </a:r>
            <a:r>
              <a:rPr lang="en-US" baseline="0" dirty="0" err="1" smtClean="0"/>
              <a:t>resoration</a:t>
            </a:r>
            <a:endParaRPr lang="en-US" baseline="0" dirty="0" smtClean="0"/>
          </a:p>
          <a:p>
            <a:r>
              <a:rPr lang="en-US" baseline="0" dirty="0" smtClean="0"/>
              <a:t>&lt;click&gt;</a:t>
            </a:r>
          </a:p>
          <a:p>
            <a:r>
              <a:rPr lang="en-US" baseline="0" dirty="0" smtClean="0"/>
              <a:t>We have the Warning theme to provide information on scheduled outages</a:t>
            </a:r>
          </a:p>
          <a:p>
            <a:r>
              <a:rPr lang="en-US" baseline="0" dirty="0" smtClean="0"/>
              <a:t>&lt;click&gt;</a:t>
            </a:r>
            <a:br>
              <a:rPr lang="en-US" baseline="0" dirty="0" smtClean="0"/>
            </a:br>
            <a:r>
              <a:rPr lang="en-US" baseline="0" dirty="0" smtClean="0"/>
              <a:t>And finally the Error theme to provide information on incoming weather or major outage situations.</a:t>
            </a:r>
            <a:endParaRPr lang="en-US" dirty="0"/>
          </a:p>
        </p:txBody>
      </p:sp>
      <p:sp>
        <p:nvSpPr>
          <p:cNvPr id="4" name="Slide Number Placeholder 3"/>
          <p:cNvSpPr>
            <a:spLocks noGrp="1"/>
          </p:cNvSpPr>
          <p:nvPr>
            <p:ph type="sldNum" sz="quarter" idx="10"/>
          </p:nvPr>
        </p:nvSpPr>
        <p:spPr/>
        <p:txBody>
          <a:bodyPr/>
          <a:lstStyle/>
          <a:p>
            <a:fld id="{E2FAC5C3-6492-984E-B294-2D21F2E24068}" type="slidenum">
              <a:rPr lang="en-US" smtClean="0"/>
              <a:t>12</a:t>
            </a:fld>
            <a:endParaRPr lang="en-US"/>
          </a:p>
        </p:txBody>
      </p:sp>
    </p:spTree>
    <p:extLst>
      <p:ext uri="{BB962C8B-B14F-4D97-AF65-F5344CB8AC3E}">
        <p14:creationId xmlns:p14="http://schemas.microsoft.com/office/powerpoint/2010/main" val="3786441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 Outage Boundaries on </a:t>
            </a:r>
            <a:r>
              <a:rPr lang="en-US" dirty="0" err="1" smtClean="0"/>
              <a:t>OMSWebMap</a:t>
            </a:r>
            <a:r>
              <a:rPr lang="en-US" baseline="0" dirty="0" smtClean="0"/>
              <a:t> can get information out to your customers that they are within an affected area of a known outage.</a:t>
            </a:r>
          </a:p>
          <a:p>
            <a:r>
              <a:rPr lang="en-US" baseline="0" dirty="0" smtClean="0"/>
              <a:t>&lt;click&gt;</a:t>
            </a:r>
          </a:p>
          <a:p>
            <a:r>
              <a:rPr lang="en-US" baseline="0" dirty="0" smtClean="0"/>
              <a:t>This feature is optional and can be turned on/off from the /</a:t>
            </a:r>
            <a:r>
              <a:rPr lang="en-US" baseline="0" dirty="0" err="1" smtClean="0"/>
              <a:t>Config</a:t>
            </a:r>
            <a:r>
              <a:rPr lang="en-US" baseline="0" dirty="0" smtClean="0"/>
              <a:t> page of </a:t>
            </a:r>
            <a:r>
              <a:rPr lang="en-US" baseline="0" dirty="0" err="1" smtClean="0"/>
              <a:t>OMSWebMap</a:t>
            </a:r>
            <a:r>
              <a:rPr lang="en-US" baseline="0" dirty="0" smtClean="0"/>
              <a:t>.</a:t>
            </a:r>
          </a:p>
          <a:p>
            <a:r>
              <a:rPr lang="en-US" baseline="0" dirty="0" smtClean="0"/>
              <a:t>&lt;click&gt;</a:t>
            </a:r>
          </a:p>
          <a:p>
            <a:r>
              <a:rPr lang="en-US" baseline="0" dirty="0" smtClean="0"/>
              <a:t>The boundaries show the affected area of outages on your system.</a:t>
            </a:r>
          </a:p>
          <a:p>
            <a:r>
              <a:rPr lang="en-US" baseline="0" dirty="0" smtClean="0"/>
              <a:t>&lt;click&gt;</a:t>
            </a:r>
          </a:p>
          <a:p>
            <a:r>
              <a:rPr lang="en-US" baseline="0" dirty="0" smtClean="0"/>
              <a:t>If enabled, affected areas will be displayed for Predicted and Confirmed Cases only.  </a:t>
            </a:r>
            <a:r>
              <a:rPr lang="en-US" baseline="0" dirty="0" err="1" smtClean="0"/>
              <a:t>CallBundles</a:t>
            </a:r>
            <a:r>
              <a:rPr lang="en-US" baseline="0" dirty="0" smtClean="0"/>
              <a:t> will not display a boundary on the map.</a:t>
            </a:r>
          </a:p>
          <a:p>
            <a:r>
              <a:rPr lang="en-US" baseline="0" dirty="0" smtClean="0"/>
              <a:t>&lt;click&gt;</a:t>
            </a:r>
          </a:p>
          <a:p>
            <a:r>
              <a:rPr lang="en-US" baseline="0" dirty="0" smtClean="0"/>
              <a:t>The polygons are generated by tracing the farthest meters out in an outage and connecting those dots.</a:t>
            </a:r>
          </a:p>
          <a:p>
            <a:r>
              <a:rPr lang="en-US" baseline="0" dirty="0" smtClean="0"/>
              <a:t>&lt;click&gt;</a:t>
            </a:r>
          </a:p>
          <a:p>
            <a:r>
              <a:rPr lang="en-US" baseline="0" dirty="0" smtClean="0"/>
              <a:t>Here we can see </a:t>
            </a:r>
            <a:r>
              <a:rPr lang="en-US" baseline="0" dirty="0" err="1" smtClean="0"/>
              <a:t>OMSWebMap</a:t>
            </a:r>
            <a:r>
              <a:rPr lang="en-US" baseline="0" dirty="0" smtClean="0"/>
              <a:t> with the Outage Boundaries enabled.</a:t>
            </a:r>
          </a:p>
        </p:txBody>
      </p:sp>
      <p:sp>
        <p:nvSpPr>
          <p:cNvPr id="4" name="Slide Number Placeholder 3"/>
          <p:cNvSpPr>
            <a:spLocks noGrp="1"/>
          </p:cNvSpPr>
          <p:nvPr>
            <p:ph type="sldNum" sz="quarter" idx="10"/>
          </p:nvPr>
        </p:nvSpPr>
        <p:spPr/>
        <p:txBody>
          <a:bodyPr/>
          <a:lstStyle/>
          <a:p>
            <a:fld id="{E2FAC5C3-6492-984E-B294-2D21F2E24068}" type="slidenum">
              <a:rPr lang="en-US" smtClean="0"/>
              <a:t>13</a:t>
            </a:fld>
            <a:endParaRPr lang="en-US"/>
          </a:p>
        </p:txBody>
      </p:sp>
    </p:spTree>
    <p:extLst>
      <p:ext uri="{BB962C8B-B14F-4D97-AF65-F5344CB8AC3E}">
        <p14:creationId xmlns:p14="http://schemas.microsoft.com/office/powerpoint/2010/main" val="2396160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 Outage Boundaries on </a:t>
            </a:r>
            <a:r>
              <a:rPr lang="en-US" dirty="0" err="1" smtClean="0"/>
              <a:t>OMSWebMap</a:t>
            </a:r>
            <a:r>
              <a:rPr lang="en-US" baseline="0" dirty="0" smtClean="0"/>
              <a:t> can get information out to your customers that they are within an affected area of a known outage.</a:t>
            </a:r>
          </a:p>
          <a:p>
            <a:r>
              <a:rPr lang="en-US" baseline="0" dirty="0" smtClean="0"/>
              <a:t>&lt;click&gt;</a:t>
            </a:r>
          </a:p>
          <a:p>
            <a:r>
              <a:rPr lang="en-US" baseline="0" dirty="0" smtClean="0"/>
              <a:t>This feature is also optional and can be turned on/off from the /</a:t>
            </a:r>
            <a:r>
              <a:rPr lang="en-US" baseline="0" dirty="0" err="1" smtClean="0"/>
              <a:t>Config</a:t>
            </a:r>
            <a:r>
              <a:rPr lang="en-US" baseline="0" dirty="0" smtClean="0"/>
              <a:t> page of </a:t>
            </a:r>
            <a:r>
              <a:rPr lang="en-US" baseline="0" dirty="0" err="1" smtClean="0"/>
              <a:t>OMSWebMap</a:t>
            </a:r>
            <a:r>
              <a:rPr lang="en-US" baseline="0" dirty="0" smtClean="0"/>
              <a:t>.</a:t>
            </a:r>
          </a:p>
          <a:p>
            <a:r>
              <a:rPr lang="en-US" baseline="0" dirty="0" smtClean="0"/>
              <a:t>&lt;click&gt;</a:t>
            </a:r>
          </a:p>
          <a:p>
            <a:r>
              <a:rPr lang="en-US" baseline="0" dirty="0" smtClean="0"/>
              <a:t>The truck icons will display for cases that have a truck currently assigned in OMS.</a:t>
            </a:r>
          </a:p>
          <a:p>
            <a:r>
              <a:rPr lang="en-US" baseline="0" dirty="0" smtClean="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also have the option to turn on the truck names for your internal only </a:t>
            </a:r>
            <a:r>
              <a:rPr lang="en-US" baseline="0" dirty="0" err="1" smtClean="0"/>
              <a:t>omswebmap</a:t>
            </a:r>
            <a:r>
              <a:rPr lang="en-US" baseline="0" dirty="0" smtClean="0"/>
              <a:t>.  This can be very useful for operations on where trucks are currently assigned.</a:t>
            </a:r>
          </a:p>
          <a:p>
            <a:r>
              <a:rPr lang="en-US" baseline="0" dirty="0" smtClean="0"/>
              <a:t>&lt;click&gt;</a:t>
            </a:r>
          </a:p>
          <a:p>
            <a:r>
              <a:rPr lang="en-US" baseline="0" dirty="0" smtClean="0"/>
              <a:t>Here we can see </a:t>
            </a:r>
            <a:r>
              <a:rPr lang="en-US" baseline="0" dirty="0" err="1" smtClean="0"/>
              <a:t>OMSWebMap</a:t>
            </a:r>
            <a:r>
              <a:rPr lang="en-US" baseline="0" dirty="0" smtClean="0"/>
              <a:t> with the Truck Icons enabled.</a:t>
            </a:r>
          </a:p>
          <a:p>
            <a:r>
              <a:rPr lang="en-US" baseline="0" dirty="0" smtClean="0"/>
              <a:t>&lt;click&gt;</a:t>
            </a:r>
          </a:p>
          <a:p>
            <a:r>
              <a:rPr lang="en-US" baseline="0" dirty="0" smtClean="0"/>
              <a:t>And finally the same example with Truck Numbers or Names enabled.</a:t>
            </a:r>
          </a:p>
        </p:txBody>
      </p:sp>
      <p:sp>
        <p:nvSpPr>
          <p:cNvPr id="4" name="Slide Number Placeholder 3"/>
          <p:cNvSpPr>
            <a:spLocks noGrp="1"/>
          </p:cNvSpPr>
          <p:nvPr>
            <p:ph type="sldNum" sz="quarter" idx="10"/>
          </p:nvPr>
        </p:nvSpPr>
        <p:spPr/>
        <p:txBody>
          <a:bodyPr/>
          <a:lstStyle/>
          <a:p>
            <a:fld id="{E2FAC5C3-6492-984E-B294-2D21F2E24068}" type="slidenum">
              <a:rPr lang="en-US" smtClean="0"/>
              <a:t>14</a:t>
            </a:fld>
            <a:endParaRPr lang="en-US"/>
          </a:p>
        </p:txBody>
      </p:sp>
    </p:spTree>
    <p:extLst>
      <p:ext uri="{BB962C8B-B14F-4D97-AF65-F5344CB8AC3E}">
        <p14:creationId xmlns:p14="http://schemas.microsoft.com/office/powerpoint/2010/main" val="3872973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err="1" smtClean="0"/>
              <a:t>FuturaOMS</a:t>
            </a:r>
            <a:r>
              <a:rPr lang="en-US" baseline="0" dirty="0" smtClean="0"/>
              <a:t> Outage Alerts App is the best way to get outage information out to your key personnel as soon as conditions present themselves on your system.</a:t>
            </a:r>
          </a:p>
          <a:p>
            <a:r>
              <a:rPr lang="en-US" baseline="0" dirty="0" smtClean="0"/>
              <a:t>&lt;click&gt;</a:t>
            </a:r>
          </a:p>
          <a:p>
            <a:r>
              <a:rPr lang="en-US" baseline="0" dirty="0" smtClean="0"/>
              <a:t>The Outage Alerts app runs on the OMS server in a command window along side OMS Model and Save Data.</a:t>
            </a:r>
          </a:p>
          <a:p>
            <a:r>
              <a:rPr lang="en-US" baseline="0" dirty="0" smtClean="0"/>
              <a:t>&lt;click&gt;</a:t>
            </a:r>
          </a:p>
          <a:p>
            <a:r>
              <a:rPr lang="en-US" baseline="0" dirty="0" smtClean="0"/>
              <a:t>It is capable of issuing Email and SMS/Text Messages to cellular carrier addresses.</a:t>
            </a:r>
          </a:p>
          <a:p>
            <a:r>
              <a:rPr lang="en-US" baseline="0" dirty="0" smtClean="0"/>
              <a:t>&lt;click&gt;</a:t>
            </a:r>
          </a:p>
          <a:p>
            <a:r>
              <a:rPr lang="en-US" baseline="0" dirty="0" smtClean="0"/>
              <a:t>The alerts are based on customizable thresholds and/or Case Statuses in the system.</a:t>
            </a:r>
          </a:p>
          <a:p>
            <a:endParaRPr lang="en-US" baseline="0" dirty="0" smtClean="0"/>
          </a:p>
        </p:txBody>
      </p:sp>
      <p:sp>
        <p:nvSpPr>
          <p:cNvPr id="4" name="Slide Number Placeholder 3"/>
          <p:cNvSpPr>
            <a:spLocks noGrp="1"/>
          </p:cNvSpPr>
          <p:nvPr>
            <p:ph type="sldNum" sz="quarter" idx="10"/>
          </p:nvPr>
        </p:nvSpPr>
        <p:spPr/>
        <p:txBody>
          <a:bodyPr/>
          <a:lstStyle/>
          <a:p>
            <a:fld id="{E2FAC5C3-6492-984E-B294-2D21F2E24068}" type="slidenum">
              <a:rPr lang="en-US" smtClean="0"/>
              <a:t>15</a:t>
            </a:fld>
            <a:endParaRPr lang="en-US"/>
          </a:p>
        </p:txBody>
      </p:sp>
    </p:spTree>
    <p:extLst>
      <p:ext uri="{BB962C8B-B14F-4D97-AF65-F5344CB8AC3E}">
        <p14:creationId xmlns:p14="http://schemas.microsoft.com/office/powerpoint/2010/main" val="1623287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main types,</a:t>
            </a:r>
            <a:r>
              <a:rPr lang="en-US" baseline="0" dirty="0" smtClean="0"/>
              <a:t> or scopes, for alerts.  System Alerts and Case Alerts.</a:t>
            </a:r>
          </a:p>
          <a:p>
            <a:endParaRPr lang="en-US" baseline="0" dirty="0" smtClean="0"/>
          </a:p>
          <a:p>
            <a:r>
              <a:rPr lang="en-US" baseline="0" dirty="0" smtClean="0"/>
              <a:t>System alerts are a measure of system wide characteristics.</a:t>
            </a:r>
          </a:p>
          <a:p>
            <a:r>
              <a:rPr lang="en-US" baseline="0" dirty="0" smtClean="0"/>
              <a:t>System alerts can be triggered when a total number of members are out system wide.</a:t>
            </a:r>
          </a:p>
          <a:p>
            <a:endParaRPr lang="en-US" baseline="0" dirty="0" smtClean="0"/>
          </a:p>
          <a:p>
            <a:r>
              <a:rPr lang="en-US" baseline="0" dirty="0" smtClean="0"/>
              <a:t>The main purpose of this type of alert is to give you a quick heads up to check in on the system.  If your system goes over 100 </a:t>
            </a:r>
            <a:r>
              <a:rPr lang="en-US" baseline="0" dirty="0" err="1" smtClean="0"/>
              <a:t>membersout</a:t>
            </a:r>
            <a:r>
              <a:rPr lang="en-US" baseline="0" dirty="0" smtClean="0"/>
              <a:t>, you can notify a key set of people. If your system goes over 1000 members out, you can also notify a second set of people as soon as that happens.</a:t>
            </a:r>
          </a:p>
          <a:p>
            <a:endParaRPr lang="en-US" baseline="0" dirty="0" smtClean="0"/>
          </a:p>
          <a:p>
            <a:r>
              <a:rPr lang="en-US" baseline="0" dirty="0" smtClean="0"/>
              <a:t>We can alert any time a new call is logged in the system and any time a Priority Account (asthma, hospital) or Key Account (specific account number(s)) is involved in an outage.</a:t>
            </a:r>
          </a:p>
          <a:p>
            <a:endParaRPr lang="en-US" baseline="0" dirty="0" smtClean="0"/>
          </a:p>
          <a:p>
            <a:r>
              <a:rPr lang="en-US" baseline="0" dirty="0" smtClean="0"/>
              <a:t>Other system alerts are based on the system itself and not the outages.</a:t>
            </a:r>
          </a:p>
          <a:p>
            <a:r>
              <a:rPr lang="en-US" baseline="0" dirty="0" smtClean="0"/>
              <a:t>CRC registration status can be monitored and alerts triggered if it is disrupted.</a:t>
            </a:r>
          </a:p>
          <a:p>
            <a:r>
              <a:rPr lang="en-US" baseline="0" dirty="0" smtClean="0"/>
              <a:t>OMS Client Disconnects can be alerted to bring attention to network connectivity issues.</a:t>
            </a:r>
          </a:p>
          <a:p>
            <a:r>
              <a:rPr lang="en-US" baseline="0" dirty="0" smtClean="0"/>
              <a:t>Disk Space on the OMS Server can even be monitored.</a:t>
            </a:r>
            <a:endParaRPr lang="en-US" dirty="0" smtClean="0"/>
          </a:p>
          <a:p>
            <a:endParaRPr lang="en-US" dirty="0" smtClean="0"/>
          </a:p>
          <a:p>
            <a:r>
              <a:rPr lang="en-US" baseline="0" dirty="0" smtClean="0"/>
              <a:t>“Case” alerts are a measure of individual case statistics.  They contain more detailed information about an outage and can be very useful to the lineman in the field.  These alerts will include the case parameters from OMS, including the Case Memo, and Call Notes associated with the case.  They can be issued at each stage in case status (Call Bundle &gt; Predicted &gt; Confirmed &gt; Restored) so you can follow the progress of individual outages.</a:t>
            </a:r>
          </a:p>
          <a:p>
            <a:endParaRPr lang="en-US" baseline="0" dirty="0" smtClean="0"/>
          </a:p>
          <a:p>
            <a:r>
              <a:rPr lang="en-US" baseline="0" dirty="0" smtClean="0"/>
              <a:t>Keep in mind each of these alerts has its own content / format.</a:t>
            </a:r>
          </a:p>
          <a:p>
            <a:endParaRPr lang="en-US" dirty="0"/>
          </a:p>
        </p:txBody>
      </p:sp>
      <p:sp>
        <p:nvSpPr>
          <p:cNvPr id="4" name="Slide Number Placeholder 3"/>
          <p:cNvSpPr>
            <a:spLocks noGrp="1"/>
          </p:cNvSpPr>
          <p:nvPr>
            <p:ph type="sldNum" sz="quarter" idx="10"/>
          </p:nvPr>
        </p:nvSpPr>
        <p:spPr/>
        <p:txBody>
          <a:bodyPr/>
          <a:lstStyle/>
          <a:p>
            <a:fld id="{E2FAC5C3-6492-984E-B294-2D21F2E24068}" type="slidenum">
              <a:rPr lang="en-US" smtClean="0"/>
              <a:t>16</a:t>
            </a:fld>
            <a:endParaRPr lang="en-US"/>
          </a:p>
        </p:txBody>
      </p:sp>
    </p:spTree>
    <p:extLst>
      <p:ext uri="{BB962C8B-B14F-4D97-AF65-F5344CB8AC3E}">
        <p14:creationId xmlns:p14="http://schemas.microsoft.com/office/powerpoint/2010/main" val="3057037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a:t>
            </a:r>
            <a:r>
              <a:rPr lang="en-US" baseline="0" dirty="0" smtClean="0"/>
              <a:t> to Outage Alerts app since last year.</a:t>
            </a:r>
          </a:p>
          <a:p>
            <a:endParaRPr lang="en-US" baseline="0" dirty="0" smtClean="0"/>
          </a:p>
          <a:p>
            <a:r>
              <a:rPr lang="en-US" baseline="0" dirty="0" smtClean="0"/>
              <a:t>Support for authenticated email accounts.  We can now pass the username and password to the email server for authentication.</a:t>
            </a:r>
          </a:p>
          <a:p>
            <a:endParaRPr lang="en-US" baseline="0" dirty="0" smtClean="0"/>
          </a:p>
          <a:p>
            <a:r>
              <a:rPr lang="en-US" baseline="0" dirty="0" smtClean="0"/>
              <a:t>Support for either TLS or SSL encrypted email protocols.</a:t>
            </a:r>
          </a:p>
          <a:p>
            <a:endParaRPr lang="en-US" baseline="0" dirty="0" smtClean="0"/>
          </a:p>
          <a:p>
            <a:r>
              <a:rPr lang="en-US" baseline="0" dirty="0" smtClean="0"/>
              <a:t>Text only functionality if your email is text only based.</a:t>
            </a:r>
          </a:p>
          <a:p>
            <a:endParaRPr lang="en-US" baseline="0" dirty="0" smtClean="0"/>
          </a:p>
          <a:p>
            <a:r>
              <a:rPr lang="en-US" baseline="0" dirty="0" smtClean="0"/>
              <a:t>In development: </a:t>
            </a:r>
          </a:p>
          <a:p>
            <a:r>
              <a:rPr lang="en-US" baseline="0" dirty="0" smtClean="0"/>
              <a:t>Alerts based on Call Volume in the system.</a:t>
            </a:r>
          </a:p>
          <a:p>
            <a:r>
              <a:rPr lang="en-US" baseline="0" dirty="0" smtClean="0"/>
              <a:t>Alerts by Feeder, to notify specific lists of lineman to outages on a circuit.</a:t>
            </a:r>
          </a:p>
          <a:p>
            <a:r>
              <a:rPr lang="en-US" baseline="0" dirty="0" err="1" smtClean="0"/>
              <a:t>Supress</a:t>
            </a:r>
            <a:r>
              <a:rPr lang="en-US" baseline="0" dirty="0" smtClean="0"/>
              <a:t> Outage Alerts to a specific list between two </a:t>
            </a:r>
            <a:r>
              <a:rPr lang="en-US" baseline="0" smtClean="0"/>
              <a:t>time periods.</a:t>
            </a:r>
            <a:endParaRPr lang="en-US" baseline="0" dirty="0" smtClean="0"/>
          </a:p>
        </p:txBody>
      </p:sp>
      <p:sp>
        <p:nvSpPr>
          <p:cNvPr id="4" name="Slide Number Placeholder 3"/>
          <p:cNvSpPr>
            <a:spLocks noGrp="1"/>
          </p:cNvSpPr>
          <p:nvPr>
            <p:ph type="sldNum" sz="quarter" idx="10"/>
          </p:nvPr>
        </p:nvSpPr>
        <p:spPr/>
        <p:txBody>
          <a:bodyPr/>
          <a:lstStyle/>
          <a:p>
            <a:fld id="{E2FAC5C3-6492-984E-B294-2D21F2E24068}" type="slidenum">
              <a:rPr lang="en-US" smtClean="0"/>
              <a:t>17</a:t>
            </a:fld>
            <a:endParaRPr lang="en-US"/>
          </a:p>
        </p:txBody>
      </p:sp>
    </p:spTree>
    <p:extLst>
      <p:ext uri="{BB962C8B-B14F-4D97-AF65-F5344CB8AC3E}">
        <p14:creationId xmlns:p14="http://schemas.microsoft.com/office/powerpoint/2010/main" val="1144934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session has</a:t>
            </a:r>
            <a:r>
              <a:rPr lang="en-US" baseline="0" dirty="0" smtClean="0"/>
              <a:t> been about additional ways to get outage information into and out of OMS.&lt;click&gt;</a:t>
            </a:r>
          </a:p>
          <a:p>
            <a:r>
              <a:rPr lang="en-US" baseline="0" dirty="0" smtClean="0"/>
              <a:t>The name of the game is Improving Communication by leveraging tools we already have built into your system.</a:t>
            </a:r>
          </a:p>
          <a:p>
            <a:endParaRPr lang="en-US" baseline="0" dirty="0" smtClean="0"/>
          </a:p>
          <a:p>
            <a:r>
              <a:rPr lang="en-US" baseline="0" dirty="0" smtClean="0"/>
              <a:t>&lt;click&gt;</a:t>
            </a:r>
          </a:p>
          <a:p>
            <a:r>
              <a:rPr lang="en-US" baseline="0" dirty="0" smtClean="0"/>
              <a:t>Additional Configuration is required, but we are here to help you with that!  If you are interested in any of these pieces, just let us know and we will help get things lined up.</a:t>
            </a:r>
          </a:p>
          <a:p>
            <a:endParaRPr lang="en-US" baseline="0" dirty="0" smtClean="0"/>
          </a:p>
          <a:p>
            <a:r>
              <a:rPr lang="en-US" baseline="0" dirty="0" smtClean="0"/>
              <a:t>&lt;click&gt;</a:t>
            </a:r>
          </a:p>
          <a:p>
            <a:r>
              <a:rPr lang="en-US" baseline="0" dirty="0" smtClean="0"/>
              <a:t>You can get more out of your OMS, and streamline communication using these tools.</a:t>
            </a:r>
            <a:endParaRPr lang="en-US" dirty="0"/>
          </a:p>
        </p:txBody>
      </p:sp>
      <p:sp>
        <p:nvSpPr>
          <p:cNvPr id="4" name="Slide Number Placeholder 3"/>
          <p:cNvSpPr>
            <a:spLocks noGrp="1"/>
          </p:cNvSpPr>
          <p:nvPr>
            <p:ph type="sldNum" sz="quarter" idx="10"/>
          </p:nvPr>
        </p:nvSpPr>
        <p:spPr/>
        <p:txBody>
          <a:bodyPr/>
          <a:lstStyle/>
          <a:p>
            <a:fld id="{E2FAC5C3-6492-984E-B294-2D21F2E24068}" type="slidenum">
              <a:rPr lang="en-US" smtClean="0"/>
              <a:t>18</a:t>
            </a:fld>
            <a:endParaRPr lang="en-US"/>
          </a:p>
        </p:txBody>
      </p:sp>
    </p:spTree>
    <p:extLst>
      <p:ext uri="{BB962C8B-B14F-4D97-AF65-F5344CB8AC3E}">
        <p14:creationId xmlns:p14="http://schemas.microsoft.com/office/powerpoint/2010/main" val="774123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Outage</a:t>
            </a:r>
            <a:r>
              <a:rPr lang="en-US" baseline="0" dirty="0" smtClean="0"/>
              <a:t> Reporting is already built into </a:t>
            </a:r>
            <a:r>
              <a:rPr lang="en-US" baseline="0" dirty="0" err="1" smtClean="0"/>
              <a:t>OMSWebMap</a:t>
            </a:r>
            <a:r>
              <a:rPr lang="en-US" baseline="0" dirty="0" smtClean="0"/>
              <a:t>.</a:t>
            </a:r>
          </a:p>
          <a:p>
            <a:r>
              <a:rPr lang="en-US" baseline="0" dirty="0" smtClean="0"/>
              <a:t>It can help reduce call volume by providing your customers with another interface to OMS.</a:t>
            </a:r>
          </a:p>
          <a:p>
            <a:r>
              <a:rPr lang="en-US" baseline="0" dirty="0" smtClean="0"/>
              <a:t>&lt;click&gt;</a:t>
            </a:r>
          </a:p>
          <a:p>
            <a:r>
              <a:rPr lang="en-US" baseline="0" dirty="0" smtClean="0"/>
              <a:t>New features in </a:t>
            </a:r>
            <a:r>
              <a:rPr lang="en-US" baseline="0" dirty="0" err="1" smtClean="0"/>
              <a:t>OMSWebMap</a:t>
            </a:r>
            <a:r>
              <a:rPr lang="en-US" baseline="0" dirty="0" smtClean="0"/>
              <a:t> give you additional means to communicate outage information to your customers.  Popup Modals allow you to communicate important information.</a:t>
            </a:r>
          </a:p>
          <a:p>
            <a:r>
              <a:rPr lang="en-US" baseline="0" dirty="0" smtClean="0"/>
              <a:t>Affected boundaries can help increase you customer’s awareness that they are inside a known outage.</a:t>
            </a:r>
          </a:p>
          <a:p>
            <a:r>
              <a:rPr lang="en-US" baseline="0" dirty="0" smtClean="0"/>
              <a:t>Truck icons let them know that you’re on the ball when cases are already assigned to trucks!</a:t>
            </a:r>
          </a:p>
          <a:p>
            <a:r>
              <a:rPr lang="en-US" baseline="0" dirty="0" smtClean="0"/>
              <a:t>&lt;click&gt;</a:t>
            </a:r>
          </a:p>
          <a:p>
            <a:r>
              <a:rPr lang="en-US" baseline="0" dirty="0" smtClean="0"/>
              <a:t>Finally, the Outage Alerts App keeps your personnel in tune with outages conditions in the system.  It can also keep key staff aware of conditions on the server to help keep things running smooth.</a:t>
            </a:r>
          </a:p>
        </p:txBody>
      </p:sp>
      <p:sp>
        <p:nvSpPr>
          <p:cNvPr id="4" name="Slide Number Placeholder 3"/>
          <p:cNvSpPr>
            <a:spLocks noGrp="1"/>
          </p:cNvSpPr>
          <p:nvPr>
            <p:ph type="sldNum" sz="quarter" idx="10"/>
          </p:nvPr>
        </p:nvSpPr>
        <p:spPr/>
        <p:txBody>
          <a:bodyPr/>
          <a:lstStyle/>
          <a:p>
            <a:fld id="{E2FAC5C3-6492-984E-B294-2D21F2E24068}" type="slidenum">
              <a:rPr lang="en-US" smtClean="0"/>
              <a:t>19</a:t>
            </a:fld>
            <a:endParaRPr lang="en-US"/>
          </a:p>
        </p:txBody>
      </p:sp>
    </p:spTree>
    <p:extLst>
      <p:ext uri="{BB962C8B-B14F-4D97-AF65-F5344CB8AC3E}">
        <p14:creationId xmlns:p14="http://schemas.microsoft.com/office/powerpoint/2010/main" val="3683235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usual,</a:t>
            </a:r>
            <a:r>
              <a:rPr lang="en-US" baseline="0" dirty="0" smtClean="0"/>
              <a:t> we will need to first identify / define key terms for this session.</a:t>
            </a:r>
            <a:endParaRPr lang="en-US" dirty="0"/>
          </a:p>
        </p:txBody>
      </p:sp>
      <p:sp>
        <p:nvSpPr>
          <p:cNvPr id="4" name="Slide Number Placeholder 3"/>
          <p:cNvSpPr>
            <a:spLocks noGrp="1"/>
          </p:cNvSpPr>
          <p:nvPr>
            <p:ph type="sldNum" sz="quarter" idx="10"/>
          </p:nvPr>
        </p:nvSpPr>
        <p:spPr/>
        <p:txBody>
          <a:bodyPr/>
          <a:lstStyle/>
          <a:p>
            <a:fld id="{E2FAC5C3-6492-984E-B294-2D21F2E24068}" type="slidenum">
              <a:rPr lang="en-US" smtClean="0"/>
              <a:t>3</a:t>
            </a:fld>
            <a:endParaRPr lang="en-US"/>
          </a:p>
        </p:txBody>
      </p:sp>
    </p:spTree>
    <p:extLst>
      <p:ext uri="{BB962C8B-B14F-4D97-AF65-F5344CB8AC3E}">
        <p14:creationId xmlns:p14="http://schemas.microsoft.com/office/powerpoint/2010/main" val="1939572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Outage</a:t>
            </a:r>
            <a:r>
              <a:rPr lang="en-US" baseline="0" dirty="0" smtClean="0"/>
              <a:t> Reporting from </a:t>
            </a:r>
            <a:r>
              <a:rPr lang="en-US" baseline="0" dirty="0" err="1" smtClean="0"/>
              <a:t>OMSWebMap</a:t>
            </a:r>
            <a:r>
              <a:rPr lang="en-US" baseline="0" dirty="0" smtClean="0"/>
              <a:t> is accomplished by populating and submitting a web-form from your public facing outage web map.  It enables your customers to communicate outage information directly into the system without having to call on the phone.</a:t>
            </a:r>
          </a:p>
          <a:p>
            <a:endParaRPr lang="en-US" baseline="0" dirty="0" smtClean="0"/>
          </a:p>
          <a:p>
            <a:r>
              <a:rPr lang="en-US" baseline="0" dirty="0" smtClean="0"/>
              <a:t>&lt;click – show web form&gt;</a:t>
            </a:r>
          </a:p>
          <a:p>
            <a:endParaRPr lang="en-US" baseline="0" dirty="0" smtClean="0"/>
          </a:p>
          <a:p>
            <a:r>
              <a:rPr lang="en-US" baseline="0" dirty="0" smtClean="0"/>
              <a:t>Additional configuration &lt;click&gt; is required before you can enable this solution to give your customers access.  We’re going to spend some time taking a look at what is needed to line this up.</a:t>
            </a:r>
          </a:p>
          <a:p>
            <a:endParaRPr lang="en-US" baseline="0" dirty="0" smtClean="0"/>
          </a:p>
          <a:p>
            <a:r>
              <a:rPr lang="en-US" baseline="0" dirty="0" smtClean="0"/>
              <a:t>Once your configuration is complete, your customers will be able to Report an Outage &lt;click&gt;.  We’ll take a look a the criteria for reporting an outage, and how this process looks both on the consumer and the OMS side.</a:t>
            </a:r>
          </a:p>
          <a:p>
            <a:endParaRPr lang="en-US" baseline="0" dirty="0" smtClean="0"/>
          </a:p>
          <a:p>
            <a:r>
              <a:rPr lang="en-US" baseline="0" dirty="0" smtClean="0"/>
              <a:t>Customers will also be able to check their Outage Status &lt;click&gt; from any web enabled device. This can help cut down on phone calls as it provides consumers with immediate knowledge they are in a known outage.</a:t>
            </a:r>
          </a:p>
          <a:p>
            <a:endParaRPr lang="en-US" baseline="0" dirty="0" smtClean="0"/>
          </a:p>
          <a:p>
            <a:r>
              <a:rPr lang="en-US" baseline="0" dirty="0" smtClean="0"/>
              <a:t>Note you will have the option to allow consumers to select callback requests from this interface.  They can even enter an alternate contact phone number such as a cellular device to be notified once power is restored.</a:t>
            </a:r>
          </a:p>
          <a:p>
            <a:endParaRPr lang="en-US" baseline="0" dirty="0" smtClean="0"/>
          </a:p>
          <a:p>
            <a:r>
              <a:rPr lang="en-US" baseline="0" dirty="0" smtClean="0"/>
              <a:t>So let’s dive in and take a look at the back end configuration to see what is required before this functionality can go live.</a:t>
            </a:r>
            <a:endParaRPr lang="en-US" dirty="0" smtClean="0"/>
          </a:p>
        </p:txBody>
      </p:sp>
      <p:sp>
        <p:nvSpPr>
          <p:cNvPr id="4" name="Slide Number Placeholder 3"/>
          <p:cNvSpPr>
            <a:spLocks noGrp="1"/>
          </p:cNvSpPr>
          <p:nvPr>
            <p:ph type="sldNum" sz="quarter" idx="10"/>
          </p:nvPr>
        </p:nvSpPr>
        <p:spPr/>
        <p:txBody>
          <a:bodyPr/>
          <a:lstStyle/>
          <a:p>
            <a:fld id="{E2FAC5C3-6492-984E-B294-2D21F2E24068}" type="slidenum">
              <a:rPr lang="en-US" smtClean="0"/>
              <a:t>5</a:t>
            </a:fld>
            <a:endParaRPr lang="en-US"/>
          </a:p>
        </p:txBody>
      </p:sp>
    </p:spTree>
    <p:extLst>
      <p:ext uri="{BB962C8B-B14F-4D97-AF65-F5344CB8AC3E}">
        <p14:creationId xmlns:p14="http://schemas.microsoft.com/office/powerpoint/2010/main" val="2818454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have specific machine and network configuration that must be in place.</a:t>
            </a:r>
          </a:p>
          <a:p>
            <a:endParaRPr lang="en-US" baseline="0" dirty="0" smtClean="0"/>
          </a:p>
          <a:p>
            <a:r>
              <a:rPr lang="en-US" baseline="0" dirty="0" smtClean="0"/>
              <a:t>Outage Reporting from </a:t>
            </a:r>
            <a:r>
              <a:rPr lang="en-US" baseline="0" dirty="0" err="1" smtClean="0"/>
              <a:t>OMSWebMap</a:t>
            </a:r>
            <a:r>
              <a:rPr lang="en-US" baseline="0" dirty="0" smtClean="0"/>
              <a:t> piggy backs on the </a:t>
            </a:r>
            <a:r>
              <a:rPr lang="en-US" baseline="0" dirty="0" err="1" smtClean="0"/>
              <a:t>OMS_IVR_Webservice</a:t>
            </a:r>
            <a:r>
              <a:rPr lang="en-US" baseline="0" dirty="0" smtClean="0"/>
              <a:t> which will be hosted on the DMZ machine.</a:t>
            </a:r>
          </a:p>
          <a:p>
            <a:r>
              <a:rPr lang="en-US" baseline="0" dirty="0" smtClean="0"/>
              <a:t>&lt;click&gt;</a:t>
            </a:r>
          </a:p>
          <a:p>
            <a:r>
              <a:rPr lang="en-US" baseline="0" dirty="0" smtClean="0"/>
              <a:t>The </a:t>
            </a:r>
            <a:r>
              <a:rPr lang="en-US" baseline="0" dirty="0" err="1" smtClean="0"/>
              <a:t>webservice</a:t>
            </a:r>
            <a:r>
              <a:rPr lang="en-US" baseline="0" dirty="0" smtClean="0"/>
              <a:t> will need to be installed and configured on your DMZ and the &lt;click&gt; IVR integration will need to be enabled in Integration Control on your OMS Server.</a:t>
            </a:r>
          </a:p>
          <a:p>
            <a:r>
              <a:rPr lang="en-US" baseline="0" dirty="0" smtClean="0"/>
              <a:t>&lt;click&gt;</a:t>
            </a:r>
          </a:p>
          <a:p>
            <a:r>
              <a:rPr lang="en-US" baseline="0" dirty="0" smtClean="0"/>
              <a:t>Network Communication between your DMZ and your OMS Machine will need to be opened up internally over ports 5432, 5454, and 7820.</a:t>
            </a:r>
          </a:p>
          <a:p>
            <a:endParaRPr lang="en-US" baseline="0" dirty="0" smtClean="0"/>
          </a:p>
          <a:p>
            <a:r>
              <a:rPr lang="en-US" baseline="0" dirty="0" smtClean="0"/>
              <a:t>This will allow the </a:t>
            </a:r>
            <a:r>
              <a:rPr lang="en-US" baseline="0" dirty="0" err="1" smtClean="0"/>
              <a:t>webservice</a:t>
            </a:r>
            <a:r>
              <a:rPr lang="en-US" baseline="0" dirty="0" smtClean="0"/>
              <a:t> on the DMZ to interact with the OMS Model.  It will be used to place calls into the system and check the status of accounts from external web browsers.</a:t>
            </a:r>
          </a:p>
          <a:p>
            <a:endParaRPr lang="en-US" dirty="0"/>
          </a:p>
        </p:txBody>
      </p:sp>
      <p:sp>
        <p:nvSpPr>
          <p:cNvPr id="4" name="Slide Number Placeholder 3"/>
          <p:cNvSpPr>
            <a:spLocks noGrp="1"/>
          </p:cNvSpPr>
          <p:nvPr>
            <p:ph type="sldNum" sz="quarter" idx="10"/>
          </p:nvPr>
        </p:nvSpPr>
        <p:spPr/>
        <p:txBody>
          <a:bodyPr/>
          <a:lstStyle/>
          <a:p>
            <a:fld id="{E2FAC5C3-6492-984E-B294-2D21F2E24068}" type="slidenum">
              <a:rPr lang="en-US" smtClean="0"/>
              <a:t>6</a:t>
            </a:fld>
            <a:endParaRPr lang="en-US"/>
          </a:p>
        </p:txBody>
      </p:sp>
    </p:spTree>
    <p:extLst>
      <p:ext uri="{BB962C8B-B14F-4D97-AF65-F5344CB8AC3E}">
        <p14:creationId xmlns:p14="http://schemas.microsoft.com/office/powerpoint/2010/main" val="3063325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shows</a:t>
            </a:r>
            <a:r>
              <a:rPr lang="en-US" baseline="0" dirty="0" smtClean="0"/>
              <a:t> the communication flow of Outage Reporting requests coming from the world wide web into OMS.</a:t>
            </a:r>
          </a:p>
          <a:p>
            <a:endParaRPr lang="en-US" baseline="0" dirty="0" smtClean="0"/>
          </a:p>
          <a:p>
            <a:r>
              <a:rPr lang="en-US" baseline="0" dirty="0" smtClean="0"/>
              <a:t>Note that this diagram is specific to </a:t>
            </a:r>
            <a:r>
              <a:rPr lang="en-US" baseline="0" dirty="0" err="1" smtClean="0"/>
              <a:t>OMSWebMap</a:t>
            </a:r>
            <a:r>
              <a:rPr lang="en-US" baseline="0" dirty="0" smtClean="0"/>
              <a:t> ONLY machines.  We have a separate architecture for machines that will handle multiple solutions that we’ll cover in the </a:t>
            </a:r>
            <a:r>
              <a:rPr lang="en-US" baseline="0" dirty="0" err="1" smtClean="0"/>
              <a:t>FuturaIVR</a:t>
            </a:r>
            <a:r>
              <a:rPr lang="en-US" baseline="0" dirty="0" smtClean="0"/>
              <a:t> session.</a:t>
            </a:r>
          </a:p>
          <a:p>
            <a:r>
              <a:rPr lang="en-US" baseline="0" dirty="0" smtClean="0"/>
              <a:t>&lt;click&gt;</a:t>
            </a:r>
          </a:p>
          <a:p>
            <a:r>
              <a:rPr lang="en-US" baseline="0" dirty="0" smtClean="0"/>
              <a:t>Calls (outage reports) entered into </a:t>
            </a:r>
            <a:r>
              <a:rPr lang="en-US" baseline="0" dirty="0" err="1" smtClean="0"/>
              <a:t>OMSWebMap</a:t>
            </a:r>
            <a:r>
              <a:rPr lang="en-US" baseline="0" dirty="0" smtClean="0"/>
              <a:t> come in from the world wide web &lt;click&gt; to the DMZ on port :80 (or :443)</a:t>
            </a:r>
          </a:p>
          <a:p>
            <a:endParaRPr lang="en-US" baseline="0" dirty="0" smtClean="0"/>
          </a:p>
          <a:p>
            <a:r>
              <a:rPr lang="en-US" baseline="0" dirty="0" smtClean="0"/>
              <a:t>The </a:t>
            </a:r>
            <a:r>
              <a:rPr lang="en-US" baseline="0" dirty="0" err="1" smtClean="0"/>
              <a:t>OMS_IVR_Webservice</a:t>
            </a:r>
            <a:r>
              <a:rPr lang="en-US" baseline="0" dirty="0" smtClean="0"/>
              <a:t> hosted by the DMZ handles these requests and &lt;click&gt; passes the transactions through the internal firewall to the OMS Model over ports 5454 and 7820.</a:t>
            </a:r>
          </a:p>
          <a:p>
            <a:endParaRPr lang="en-US" baseline="0" dirty="0" smtClean="0"/>
          </a:p>
          <a:p>
            <a:r>
              <a:rPr lang="en-US" baseline="0" dirty="0" smtClean="0"/>
              <a:t>The model will receive the call and process it as a resolved or unresolved call based on the input to the web form.</a:t>
            </a:r>
          </a:p>
          <a:p>
            <a:r>
              <a:rPr lang="en-US" baseline="0" dirty="0" smtClean="0"/>
              <a:t>&lt;click&gt;</a:t>
            </a:r>
          </a:p>
          <a:p>
            <a:r>
              <a:rPr lang="en-US" baseline="0" dirty="0" smtClean="0"/>
              <a:t>The OMS Client operator will be able to see that a call from </a:t>
            </a:r>
            <a:r>
              <a:rPr lang="en-US" baseline="0" dirty="0" err="1" smtClean="0"/>
              <a:t>OMSWebMap</a:t>
            </a:r>
            <a:r>
              <a:rPr lang="en-US" baseline="0" dirty="0" smtClean="0"/>
              <a:t> has just come into the system.  The call ticket will have “Taken By: </a:t>
            </a:r>
            <a:r>
              <a:rPr lang="en-US" baseline="0" dirty="0" err="1" smtClean="0"/>
              <a:t>OMSWebMap</a:t>
            </a:r>
            <a:r>
              <a:rPr lang="en-US" baseline="0" dirty="0" smtClean="0"/>
              <a:t>”.</a:t>
            </a:r>
          </a:p>
          <a:p>
            <a:endParaRPr lang="en-US" baseline="0" dirty="0" smtClean="0"/>
          </a:p>
          <a:p>
            <a:r>
              <a:rPr lang="en-US" baseline="0" dirty="0" smtClean="0"/>
              <a:t>Outage Status checks also come into the system from the web on port :80.  The transactions pass form the external </a:t>
            </a:r>
            <a:r>
              <a:rPr lang="en-US" baseline="0" dirty="0" err="1" smtClean="0"/>
              <a:t>OMS_IVR_Webservice</a:t>
            </a:r>
            <a:r>
              <a:rPr lang="en-US" baseline="0" dirty="0" smtClean="0"/>
              <a:t> through the internal firewall to the OMS Model.  The model assesses account status and a response is generated and sent back through the internal firewall to external </a:t>
            </a:r>
            <a:r>
              <a:rPr lang="en-US" baseline="0" dirty="0" err="1" smtClean="0"/>
              <a:t>webservice</a:t>
            </a:r>
            <a:r>
              <a:rPr lang="en-US" baseline="0" dirty="0" smtClean="0"/>
              <a:t>.  The external </a:t>
            </a:r>
            <a:r>
              <a:rPr lang="en-US" baseline="0" dirty="0" err="1" smtClean="0"/>
              <a:t>webservice</a:t>
            </a:r>
            <a:r>
              <a:rPr lang="en-US" baseline="0" dirty="0" smtClean="0"/>
              <a:t> gives the response to the web browser that made the request.  The end user will see the account Outage Status based on the response it got from the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E2FAC5C3-6492-984E-B294-2D21F2E24068}" type="slidenum">
              <a:rPr lang="en-US" smtClean="0"/>
              <a:t>7</a:t>
            </a:fld>
            <a:endParaRPr lang="en-US"/>
          </a:p>
        </p:txBody>
      </p:sp>
    </p:spTree>
    <p:extLst>
      <p:ext uri="{BB962C8B-B14F-4D97-AF65-F5344CB8AC3E}">
        <p14:creationId xmlns:p14="http://schemas.microsoft.com/office/powerpoint/2010/main" val="320535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Once your machine configuration and network firewall settings are lined up, we’re ready to configure your </a:t>
            </a:r>
            <a:r>
              <a:rPr lang="en-US" baseline="0" dirty="0" err="1" smtClean="0"/>
              <a:t>OMSWebMap</a:t>
            </a:r>
            <a:r>
              <a:rPr lang="en-US" baseline="0" dirty="0" smtClean="0"/>
              <a:t> application and enable the Outage Reporting functionality.</a:t>
            </a:r>
          </a:p>
          <a:p>
            <a:endParaRPr lang="en-US" baseline="0" dirty="0" smtClean="0"/>
          </a:p>
          <a:p>
            <a:r>
              <a:rPr lang="en-US" baseline="0" dirty="0" smtClean="0"/>
              <a:t>This screenshot is from the </a:t>
            </a:r>
            <a:r>
              <a:rPr lang="en-US" baseline="0" dirty="0" err="1" smtClean="0"/>
              <a:t>OMSWebMap</a:t>
            </a:r>
            <a:r>
              <a:rPr lang="en-US" baseline="0" dirty="0" smtClean="0"/>
              <a:t>/</a:t>
            </a:r>
            <a:r>
              <a:rPr lang="en-US" baseline="0" dirty="0" err="1" smtClean="0"/>
              <a:t>Config</a:t>
            </a:r>
            <a:r>
              <a:rPr lang="en-US" baseline="0" dirty="0" smtClean="0"/>
              <a:t> interface.  As you can see there is a section in the </a:t>
            </a:r>
            <a:r>
              <a:rPr lang="en-US" baseline="0" dirty="0" err="1" smtClean="0"/>
              <a:t>config</a:t>
            </a:r>
            <a:r>
              <a:rPr lang="en-US" baseline="0" dirty="0" smtClean="0"/>
              <a:t> devoted to the parameters you need for Outage Reporting on </a:t>
            </a:r>
            <a:r>
              <a:rPr lang="en-US" baseline="0" dirty="0" err="1" smtClean="0"/>
              <a:t>OMSWebMap</a:t>
            </a:r>
            <a:r>
              <a:rPr lang="en-US" baseline="0" dirty="0" smtClean="0"/>
              <a:t>.</a:t>
            </a:r>
          </a:p>
          <a:p>
            <a:r>
              <a:rPr lang="en-US" baseline="0" dirty="0" smtClean="0"/>
              <a:t>&lt;click&gt;</a:t>
            </a:r>
          </a:p>
          <a:p>
            <a:r>
              <a:rPr lang="en-US" baseline="0" dirty="0" smtClean="0"/>
              <a:t>Outage Reporting (True/False) – This setting will enable / disable display of the Report and Outage Button on </a:t>
            </a:r>
            <a:r>
              <a:rPr lang="en-US" baseline="0" dirty="0" err="1" smtClean="0"/>
              <a:t>OMSWebMap</a:t>
            </a:r>
            <a:r>
              <a:rPr lang="en-US" baseline="0" dirty="0" smtClean="0"/>
              <a:t>.</a:t>
            </a:r>
          </a:p>
          <a:p>
            <a:endParaRPr lang="en-US" baseline="0" dirty="0" smtClean="0"/>
          </a:p>
          <a:p>
            <a:r>
              <a:rPr lang="en-US" baseline="0" dirty="0" smtClean="0"/>
              <a:t>&lt;click&gt;</a:t>
            </a:r>
          </a:p>
          <a:p>
            <a:r>
              <a:rPr lang="en-US" baseline="0" dirty="0" err="1" smtClean="0"/>
              <a:t>OutageCallbacks</a:t>
            </a:r>
            <a:r>
              <a:rPr lang="en-US" baseline="0" dirty="0" smtClean="0"/>
              <a:t> (True/False) – This setting will allow callback requests and the ability to enter an alternate callback number.</a:t>
            </a:r>
          </a:p>
          <a:p>
            <a:endParaRPr lang="en-US" baseline="0" dirty="0" smtClean="0"/>
          </a:p>
          <a:p>
            <a:r>
              <a:rPr lang="en-US" baseline="0" dirty="0" smtClean="0"/>
              <a:t>&lt;click&gt;</a:t>
            </a:r>
          </a:p>
          <a:p>
            <a:r>
              <a:rPr lang="en-US" baseline="0" dirty="0" err="1" smtClean="0"/>
              <a:t>OutageURL</a:t>
            </a:r>
            <a:r>
              <a:rPr lang="en-US" baseline="0" dirty="0" smtClean="0"/>
              <a:t> – This setting needs to be populated with the </a:t>
            </a:r>
            <a:r>
              <a:rPr lang="en-US" baseline="0" dirty="0" err="1" smtClean="0"/>
              <a:t>OMS_IVR_Webservice</a:t>
            </a:r>
            <a:r>
              <a:rPr lang="en-US" baseline="0" dirty="0" smtClean="0"/>
              <a:t> running on your DMZ Machine.</a:t>
            </a:r>
          </a:p>
          <a:p>
            <a:r>
              <a:rPr lang="en-US" baseline="0" dirty="0" err="1" smtClean="0"/>
              <a:t>OutageURL_User</a:t>
            </a:r>
            <a:r>
              <a:rPr lang="en-US" baseline="0" dirty="0" smtClean="0"/>
              <a:t> – This setting is for your OMS_IVR Integration username.</a:t>
            </a:r>
          </a:p>
          <a:p>
            <a:r>
              <a:rPr lang="en-US" baseline="0" dirty="0" err="1" smtClean="0"/>
              <a:t>OutageURL_Pass</a:t>
            </a:r>
            <a:r>
              <a:rPr lang="en-US" baseline="0" dirty="0" smtClean="0"/>
              <a:t> – This setting is for your OMS_IVR Integration password.</a:t>
            </a:r>
          </a:p>
          <a:p>
            <a:endParaRPr lang="en-US" baseline="0" dirty="0" smtClean="0"/>
          </a:p>
          <a:p>
            <a:r>
              <a:rPr lang="en-US" baseline="0" dirty="0" smtClean="0"/>
              <a:t>&lt;click&gt;</a:t>
            </a:r>
          </a:p>
          <a:p>
            <a:r>
              <a:rPr lang="en-US" baseline="0" dirty="0" err="1" smtClean="0"/>
              <a:t>OutageEventTime</a:t>
            </a:r>
            <a:r>
              <a:rPr lang="en-US" baseline="0" dirty="0" smtClean="0"/>
              <a:t> – This setting can be set to record outage times as LOCALTIME or UTC time.</a:t>
            </a:r>
          </a:p>
          <a:p>
            <a:endParaRPr lang="en-US" baseline="0" dirty="0" smtClean="0"/>
          </a:p>
          <a:p>
            <a:r>
              <a:rPr lang="en-US" baseline="0" dirty="0" smtClean="0"/>
              <a:t>&lt;click&gt;</a:t>
            </a:r>
          </a:p>
          <a:p>
            <a:r>
              <a:rPr lang="en-US" baseline="0" dirty="0" err="1" smtClean="0"/>
              <a:t>OutageShowTruckCrewDetails</a:t>
            </a:r>
            <a:r>
              <a:rPr lang="en-US" baseline="0" dirty="0" smtClean="0"/>
              <a:t> (True/False) – This setting can be used to show or hide Truck / Crew details upon Account Status Check.  If set to True, users will be able to see the dispatch status of the trucks.  For instance, Crew has been dispatched / Crew on Site.  These details correlate to certain case statuses in OMS.  Don’t worry we’ll go over that in more detail as we see the web form in action.  We added this setting so you can choose not to display the truck status for security reasons.</a:t>
            </a:r>
          </a:p>
          <a:p>
            <a:endParaRPr lang="en-US" baseline="0" dirty="0" smtClean="0"/>
          </a:p>
          <a:p>
            <a:r>
              <a:rPr lang="en-US" baseline="0" dirty="0" smtClean="0"/>
              <a:t>Once you have all of these parameters lined up, you’re ready to enable outage reporting and ‘go live’.</a:t>
            </a:r>
          </a:p>
          <a:p>
            <a:endParaRPr lang="en-US" dirty="0"/>
          </a:p>
        </p:txBody>
      </p:sp>
      <p:sp>
        <p:nvSpPr>
          <p:cNvPr id="4" name="Slide Number Placeholder 3"/>
          <p:cNvSpPr>
            <a:spLocks noGrp="1"/>
          </p:cNvSpPr>
          <p:nvPr>
            <p:ph type="sldNum" sz="quarter" idx="10"/>
          </p:nvPr>
        </p:nvSpPr>
        <p:spPr/>
        <p:txBody>
          <a:bodyPr/>
          <a:lstStyle/>
          <a:p>
            <a:fld id="{E2FAC5C3-6492-984E-B294-2D21F2E24068}" type="slidenum">
              <a:rPr lang="en-US" smtClean="0"/>
              <a:t>8</a:t>
            </a:fld>
            <a:endParaRPr lang="en-US"/>
          </a:p>
        </p:txBody>
      </p:sp>
    </p:spTree>
    <p:extLst>
      <p:ext uri="{BB962C8B-B14F-4D97-AF65-F5344CB8AC3E}">
        <p14:creationId xmlns:p14="http://schemas.microsoft.com/office/powerpoint/2010/main" val="3071705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Outage Reporting</a:t>
            </a:r>
            <a:r>
              <a:rPr lang="en-US" baseline="0" dirty="0" smtClean="0"/>
              <a:t> is enabled on your outage map customers will see a ‘Report an Outage’ button.  They will use this to access the web form and report an outage.</a:t>
            </a:r>
          </a:p>
          <a:p>
            <a:r>
              <a:rPr lang="en-US" baseline="0" dirty="0" smtClean="0"/>
              <a:t>&lt;click&gt;</a:t>
            </a:r>
          </a:p>
          <a:p>
            <a:r>
              <a:rPr lang="en-US" baseline="0" dirty="0" smtClean="0"/>
              <a:t>Reporting an outage follows certain web form requirements.</a:t>
            </a:r>
          </a:p>
          <a:p>
            <a:r>
              <a:rPr lang="en-US" baseline="0" dirty="0" smtClean="0"/>
              <a:t>&lt;click&gt;</a:t>
            </a:r>
          </a:p>
          <a:p>
            <a:r>
              <a:rPr lang="en-US" dirty="0" smtClean="0"/>
              <a:t>The</a:t>
            </a:r>
            <a:r>
              <a:rPr lang="en-US" baseline="0" dirty="0" smtClean="0"/>
              <a:t> only field required to report an outage is “Phone Number”.</a:t>
            </a:r>
          </a:p>
          <a:p>
            <a:r>
              <a:rPr lang="en-US" baseline="0" dirty="0" smtClean="0"/>
              <a:t>&lt;click&gt;</a:t>
            </a:r>
          </a:p>
          <a:p>
            <a:r>
              <a:rPr lang="en-US" baseline="0" dirty="0" smtClean="0"/>
              <a:t>At very least, the outage report must contain a 10 digit phone number with the proper formatting.</a:t>
            </a:r>
          </a:p>
          <a:p>
            <a:r>
              <a:rPr lang="en-US" baseline="0" dirty="0" smtClean="0"/>
              <a:t>The form will not allow a user to submit the outage report unless there is a phone number entered in this format.</a:t>
            </a:r>
          </a:p>
          <a:p>
            <a:r>
              <a:rPr lang="en-US" baseline="0" dirty="0" smtClean="0"/>
              <a:t>&lt;click&gt;</a:t>
            </a:r>
          </a:p>
          <a:p>
            <a:r>
              <a:rPr lang="en-US" baseline="0" dirty="0" smtClean="0"/>
              <a:t>Customers can also input their account number into the web form.</a:t>
            </a:r>
          </a:p>
          <a:p>
            <a:r>
              <a:rPr lang="en-US" baseline="0" dirty="0" smtClean="0"/>
              <a:t>&lt;click&gt;</a:t>
            </a:r>
          </a:p>
          <a:p>
            <a:r>
              <a:rPr lang="en-US" baseline="0" dirty="0" smtClean="0"/>
              <a:t>An account number is not required, but if an account number is entered into the form it will override the Phone Number requirement.</a:t>
            </a:r>
          </a:p>
          <a:p>
            <a:r>
              <a:rPr lang="en-US" baseline="0" dirty="0" smtClean="0"/>
              <a:t>&lt;click&gt;</a:t>
            </a:r>
          </a:p>
          <a:p>
            <a:r>
              <a:rPr lang="en-US" baseline="0" dirty="0" smtClean="0"/>
              <a:t>The account number is all that is needed to resolve the call in OMS.</a:t>
            </a:r>
          </a:p>
        </p:txBody>
      </p:sp>
      <p:sp>
        <p:nvSpPr>
          <p:cNvPr id="4" name="Slide Number Placeholder 3"/>
          <p:cNvSpPr>
            <a:spLocks noGrp="1"/>
          </p:cNvSpPr>
          <p:nvPr>
            <p:ph type="sldNum" sz="quarter" idx="10"/>
          </p:nvPr>
        </p:nvSpPr>
        <p:spPr/>
        <p:txBody>
          <a:bodyPr/>
          <a:lstStyle/>
          <a:p>
            <a:fld id="{E2FAC5C3-6492-984E-B294-2D21F2E24068}" type="slidenum">
              <a:rPr lang="en-US" smtClean="0"/>
              <a:t>9</a:t>
            </a:fld>
            <a:endParaRPr lang="en-US"/>
          </a:p>
        </p:txBody>
      </p:sp>
    </p:spTree>
    <p:extLst>
      <p:ext uri="{BB962C8B-B14F-4D97-AF65-F5344CB8AC3E}">
        <p14:creationId xmlns:p14="http://schemas.microsoft.com/office/powerpoint/2010/main" val="2359008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Outage</a:t>
            </a:r>
            <a:r>
              <a:rPr lang="en-US" baseline="0" dirty="0" smtClean="0"/>
              <a:t> Reports in </a:t>
            </a:r>
            <a:r>
              <a:rPr lang="en-US" baseline="0" dirty="0" err="1" smtClean="0"/>
              <a:t>OMSWebMap</a:t>
            </a:r>
            <a:r>
              <a:rPr lang="en-US" baseline="0" dirty="0" smtClean="0"/>
              <a:t> will produce resolved and unresolved calls.</a:t>
            </a:r>
          </a:p>
          <a:p>
            <a:r>
              <a:rPr lang="en-US" baseline="0" dirty="0" smtClean="0"/>
              <a:t>&lt;click&gt;</a:t>
            </a:r>
          </a:p>
          <a:p>
            <a:r>
              <a:rPr lang="en-US" baseline="0" dirty="0" smtClean="0"/>
              <a:t>Resolved calls occur when the customer &lt;click&gt; enters a valid account number into the web form.</a:t>
            </a:r>
          </a:p>
          <a:p>
            <a:r>
              <a:rPr lang="en-US" baseline="0" dirty="0" smtClean="0"/>
              <a:t>&lt;click&gt;</a:t>
            </a:r>
          </a:p>
          <a:p>
            <a:r>
              <a:rPr lang="en-US" baseline="0" dirty="0" smtClean="0"/>
              <a:t>If the account is active and found in OMS, the call will be resolved and a call bundle will be created or it will automatically roll into an active case.</a:t>
            </a:r>
          </a:p>
          <a:p>
            <a:r>
              <a:rPr lang="en-US" baseline="0" dirty="0" smtClean="0"/>
              <a:t>&lt;click&gt;</a:t>
            </a:r>
          </a:p>
          <a:p>
            <a:r>
              <a:rPr lang="en-US" baseline="0" dirty="0" smtClean="0"/>
              <a:t>Unresolved calls occur when only a phone number is entered into the form.</a:t>
            </a:r>
          </a:p>
          <a:p>
            <a:r>
              <a:rPr lang="en-US" baseline="0" dirty="0" smtClean="0"/>
              <a:t>&lt;click&gt;</a:t>
            </a:r>
          </a:p>
          <a:p>
            <a:endParaRPr lang="en-US" baseline="0" dirty="0" smtClean="0"/>
          </a:p>
          <a:p>
            <a:r>
              <a:rPr lang="en-US" baseline="0" dirty="0" smtClean="0"/>
              <a:t>As it sits right now dispatch must resolve the call in OMS Client manually; however, we are working on resolving the calls against the phone number entered into the form.</a:t>
            </a:r>
          </a:p>
          <a:p>
            <a:r>
              <a:rPr lang="en-US" baseline="0" dirty="0" smtClean="0"/>
              <a:t>The problem with that is that the data will not always be current with the phone number being entered or the person is just simply entering a number that is not in your system.  It usually will not match the phone number on the account so it is likely to end up as unresolved anyway.</a:t>
            </a:r>
          </a:p>
          <a:p>
            <a:r>
              <a:rPr lang="en-US" baseline="0" dirty="0" smtClean="0"/>
              <a:t>That is why the account number has been the key value for resolving calls in OMS, but we are looking at extending call resolution to the phone number in the web form where account number is not available.</a:t>
            </a:r>
          </a:p>
          <a:p>
            <a:r>
              <a:rPr lang="en-US" baseline="0" dirty="0" smtClean="0"/>
              <a:t>It will require changes to OMS proper to make this happen as well minor changes to the  handling in the web form.</a:t>
            </a:r>
          </a:p>
          <a:p>
            <a:endParaRPr lang="en-US" baseline="0" dirty="0" smtClean="0"/>
          </a:p>
          <a:p>
            <a:r>
              <a:rPr lang="en-US" baseline="0" dirty="0" smtClean="0"/>
              <a:t>&lt;click&gt;</a:t>
            </a:r>
          </a:p>
          <a:p>
            <a:r>
              <a:rPr lang="en-US" baseline="0" dirty="0" smtClean="0"/>
              <a:t>Dispatch will need to link the call in OMS Client.</a:t>
            </a:r>
          </a:p>
          <a:p>
            <a:r>
              <a:rPr lang="en-US" baseline="0" dirty="0" smtClean="0"/>
              <a:t>&lt;click&gt;</a:t>
            </a:r>
          </a:p>
          <a:p>
            <a:r>
              <a:rPr lang="en-US" baseline="0" dirty="0" smtClean="0"/>
              <a:t>They can use the number provided to link the call to active consumer.</a:t>
            </a:r>
          </a:p>
          <a:p>
            <a:r>
              <a:rPr lang="en-US" baseline="0" dirty="0" smtClean="0"/>
              <a:t>&lt;click&gt;</a:t>
            </a:r>
          </a:p>
          <a:p>
            <a:r>
              <a:rPr lang="en-US" baseline="0" dirty="0" smtClean="0"/>
              <a:t>They can call the number back and get further information about their outage.</a:t>
            </a:r>
          </a:p>
          <a:p>
            <a:r>
              <a:rPr lang="en-US" baseline="0" dirty="0" smtClean="0"/>
              <a:t>&lt;click&gt;</a:t>
            </a:r>
          </a:p>
          <a:p>
            <a:r>
              <a:rPr lang="en-US" baseline="0" dirty="0" smtClean="0"/>
              <a:t>They can use the name (if provided) to link to an active consumer.</a:t>
            </a:r>
          </a:p>
          <a:p>
            <a:r>
              <a:rPr lang="en-US" baseline="0" dirty="0" smtClean="0"/>
              <a:t>&lt;click&gt;</a:t>
            </a:r>
          </a:p>
          <a:p>
            <a:r>
              <a:rPr lang="en-US" baseline="0" dirty="0" smtClean="0"/>
              <a:t>They can use any comments provided and resolve the call to an ongoing case.</a:t>
            </a:r>
          </a:p>
          <a:p>
            <a:endParaRPr lang="en-US" baseline="0" dirty="0" smtClean="0"/>
          </a:p>
        </p:txBody>
      </p:sp>
      <p:sp>
        <p:nvSpPr>
          <p:cNvPr id="4" name="Slide Number Placeholder 3"/>
          <p:cNvSpPr>
            <a:spLocks noGrp="1"/>
          </p:cNvSpPr>
          <p:nvPr>
            <p:ph type="sldNum" sz="quarter" idx="10"/>
          </p:nvPr>
        </p:nvSpPr>
        <p:spPr/>
        <p:txBody>
          <a:bodyPr/>
          <a:lstStyle/>
          <a:p>
            <a:fld id="{E2FAC5C3-6492-984E-B294-2D21F2E24068}" type="slidenum">
              <a:rPr lang="en-US" smtClean="0"/>
              <a:t>10</a:t>
            </a:fld>
            <a:endParaRPr lang="en-US"/>
          </a:p>
        </p:txBody>
      </p:sp>
    </p:spTree>
    <p:extLst>
      <p:ext uri="{BB962C8B-B14F-4D97-AF65-F5344CB8AC3E}">
        <p14:creationId xmlns:p14="http://schemas.microsoft.com/office/powerpoint/2010/main" val="2537453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will move to getting information on Outages out of your OMS. </a:t>
            </a:r>
          </a:p>
          <a:p>
            <a:r>
              <a:rPr lang="en-US" baseline="0" dirty="0" smtClean="0"/>
              <a:t>One way to do that is through also through the Outage Reporting web form.</a:t>
            </a:r>
          </a:p>
          <a:p>
            <a:r>
              <a:rPr lang="en-US" baseline="0" dirty="0" smtClean="0"/>
              <a:t>&lt;click&gt;</a:t>
            </a:r>
          </a:p>
          <a:p>
            <a:r>
              <a:rPr lang="en-US" dirty="0" smtClean="0"/>
              <a:t>Your</a:t>
            </a:r>
            <a:r>
              <a:rPr lang="en-US" baseline="0" dirty="0" smtClean="0"/>
              <a:t> customers will be able to check their Account’s Outage Status using the Outage Reporting form.</a:t>
            </a:r>
          </a:p>
          <a:p>
            <a:r>
              <a:rPr lang="en-US" baseline="0" dirty="0" smtClean="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 valid Account Number is required to check Outage Status.</a:t>
            </a:r>
            <a:endParaRPr lang="en-US" dirty="0" smtClean="0"/>
          </a:p>
          <a:p>
            <a:r>
              <a:rPr lang="en-US" baseline="0" dirty="0" smtClean="0"/>
              <a:t>&lt;click&gt;</a:t>
            </a:r>
          </a:p>
          <a:p>
            <a:r>
              <a:rPr lang="en-US" baseline="0" dirty="0" smtClean="0"/>
              <a:t>Consumers can enter their account number and click “Check Status” &lt;click&gt; to see if they are an affected consumer in current outages.</a:t>
            </a:r>
          </a:p>
          <a:p>
            <a:r>
              <a:rPr lang="en-US" baseline="0" dirty="0" smtClean="0"/>
              <a:t>&lt;click&gt;</a:t>
            </a:r>
          </a:p>
          <a:p>
            <a:r>
              <a:rPr lang="en-US" baseline="0" dirty="0" smtClean="0"/>
              <a:t>Outage Status relates to the Case Status in OMS.</a:t>
            </a:r>
          </a:p>
          <a:p>
            <a:r>
              <a:rPr lang="en-US" baseline="0" dirty="0" smtClean="0"/>
              <a:t>&lt;click&gt;</a:t>
            </a:r>
          </a:p>
          <a:p>
            <a:r>
              <a:rPr lang="en-US" baseline="0" dirty="0" smtClean="0"/>
              <a:t>If they are in a Call Bundle, they will see “Outages Reported in your Area”.</a:t>
            </a:r>
          </a:p>
          <a:p>
            <a:r>
              <a:rPr lang="en-US" baseline="0" dirty="0" smtClean="0"/>
              <a:t>&lt;click&gt;</a:t>
            </a:r>
          </a:p>
          <a:p>
            <a:r>
              <a:rPr lang="en-US" baseline="0" dirty="0" smtClean="0"/>
              <a:t>If the case has reached a Predicted status, and Truck details are turned on, they will see “Outages Reported in Your Area” and more importantly “A crew has been dispatched”.</a:t>
            </a:r>
          </a:p>
          <a:p>
            <a:r>
              <a:rPr lang="en-US" baseline="0" dirty="0" smtClean="0"/>
              <a:t>&lt;click&gt;</a:t>
            </a:r>
          </a:p>
          <a:p>
            <a:r>
              <a:rPr lang="en-US" baseline="0" dirty="0" smtClean="0"/>
              <a:t>Finally if the case is confirmed, they will see “You are involved in a known outage”.  A crew has been dispatched.  A crew is on site.”</a:t>
            </a:r>
          </a:p>
          <a:p>
            <a:r>
              <a:rPr lang="en-US" baseline="0" dirty="0" smtClean="0"/>
              <a:t>&lt;click&gt;</a:t>
            </a:r>
          </a:p>
          <a:p>
            <a:r>
              <a:rPr lang="en-US" baseline="0" dirty="0" smtClean="0"/>
              <a:t>Now if a consumer is not affected in any case, they will see “No Outages Reported”.</a:t>
            </a:r>
          </a:p>
          <a:p>
            <a:r>
              <a:rPr lang="en-US" baseline="0" dirty="0" smtClean="0"/>
              <a:t>&lt;click&gt;</a:t>
            </a:r>
          </a:p>
          <a:p>
            <a:r>
              <a:rPr lang="en-US" baseline="0" dirty="0" smtClean="0"/>
              <a:t>At this point they will want to fill out the form and submit their outage report.</a:t>
            </a:r>
          </a:p>
          <a:p>
            <a:r>
              <a:rPr lang="en-US" baseline="0" dirty="0" smtClean="0"/>
              <a:t>&lt;click&gt;</a:t>
            </a:r>
          </a:p>
          <a:p>
            <a:endParaRPr lang="en-US" baseline="0" dirty="0" smtClean="0"/>
          </a:p>
        </p:txBody>
      </p:sp>
      <p:sp>
        <p:nvSpPr>
          <p:cNvPr id="4" name="Slide Number Placeholder 3"/>
          <p:cNvSpPr>
            <a:spLocks noGrp="1"/>
          </p:cNvSpPr>
          <p:nvPr>
            <p:ph type="sldNum" sz="quarter" idx="10"/>
          </p:nvPr>
        </p:nvSpPr>
        <p:spPr/>
        <p:txBody>
          <a:bodyPr/>
          <a:lstStyle/>
          <a:p>
            <a:fld id="{E2FAC5C3-6492-984E-B294-2D21F2E24068}" type="slidenum">
              <a:rPr lang="en-US" smtClean="0"/>
              <a:t>11</a:t>
            </a:fld>
            <a:endParaRPr lang="en-US"/>
          </a:p>
        </p:txBody>
      </p:sp>
    </p:spTree>
    <p:extLst>
      <p:ext uri="{BB962C8B-B14F-4D97-AF65-F5344CB8AC3E}">
        <p14:creationId xmlns:p14="http://schemas.microsoft.com/office/powerpoint/2010/main" val="4232796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C5214-D0D9-B74C-AA94-5030AEF3C2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AFB2EB2-6FD7-4E4B-8383-8740B9BA6C93}"/>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1FE7FBD8-AD05-9343-88C6-719411FC7F69}"/>
              </a:ext>
            </a:extLst>
          </p:cNvPr>
          <p:cNvSpPr>
            <a:spLocks noGrp="1"/>
          </p:cNvSpPr>
          <p:nvPr>
            <p:ph type="dt" sz="half" idx="10"/>
          </p:nvPr>
        </p:nvSpPr>
        <p:spPr/>
        <p:txBody>
          <a:bodyPr/>
          <a:lstStyle/>
          <a:p>
            <a:fld id="{3E5A2339-1E02-034C-BBA7-7FA25CD6B1EE}" type="datetime1">
              <a:rPr lang="en-US" smtClean="0"/>
              <a:t>7/20/2018</a:t>
            </a:fld>
            <a:endParaRPr lang="en-US"/>
          </a:p>
        </p:txBody>
      </p:sp>
      <p:sp>
        <p:nvSpPr>
          <p:cNvPr id="5" name="Footer Placeholder 4">
            <a:extLst>
              <a:ext uri="{FF2B5EF4-FFF2-40B4-BE49-F238E27FC236}">
                <a16:creationId xmlns:a16="http://schemas.microsoft.com/office/drawing/2014/main" xmlns="" id="{E16F60B6-A823-2A48-B86B-F2C714710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F1B977F-C74C-9B44-9F17-CBA0B4B022F4}"/>
              </a:ext>
            </a:extLst>
          </p:cNvPr>
          <p:cNvSpPr>
            <a:spLocks noGrp="1"/>
          </p:cNvSpPr>
          <p:nvPr>
            <p:ph type="sldNum" sz="quarter" idx="12"/>
          </p:nvPr>
        </p:nvSpPr>
        <p:spPr/>
        <p:txBody>
          <a:bodyPr/>
          <a:lstStyle/>
          <a:p>
            <a:fld id="{20A3D005-796C-7F4C-B799-47876DAF0D32}" type="slidenum">
              <a:rPr lang="en-US" smtClean="0"/>
              <a:t>‹#›</a:t>
            </a:fld>
            <a:endParaRPr lang="en-US"/>
          </a:p>
        </p:txBody>
      </p:sp>
    </p:spTree>
    <p:extLst>
      <p:ext uri="{BB962C8B-B14F-4D97-AF65-F5344CB8AC3E}">
        <p14:creationId xmlns:p14="http://schemas.microsoft.com/office/powerpoint/2010/main" val="3189832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DBB69B-6229-4045-8DAD-AF2F6D39AC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C9DB70AB-265E-3341-A5C9-99027DB76A1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6E79F55-2ED1-424A-B3B5-EDD6D3713AA4}"/>
              </a:ext>
            </a:extLst>
          </p:cNvPr>
          <p:cNvSpPr>
            <a:spLocks noGrp="1"/>
          </p:cNvSpPr>
          <p:nvPr>
            <p:ph type="dt" sz="half" idx="10"/>
          </p:nvPr>
        </p:nvSpPr>
        <p:spPr/>
        <p:txBody>
          <a:bodyPr/>
          <a:lstStyle/>
          <a:p>
            <a:fld id="{C67432D1-B777-4E44-BEB5-8BB82AAC7FF4}" type="datetime1">
              <a:rPr lang="en-US" smtClean="0"/>
              <a:t>7/20/2018</a:t>
            </a:fld>
            <a:endParaRPr lang="en-US"/>
          </a:p>
        </p:txBody>
      </p:sp>
      <p:sp>
        <p:nvSpPr>
          <p:cNvPr id="5" name="Footer Placeholder 4">
            <a:extLst>
              <a:ext uri="{FF2B5EF4-FFF2-40B4-BE49-F238E27FC236}">
                <a16:creationId xmlns:a16="http://schemas.microsoft.com/office/drawing/2014/main" xmlns="" id="{D9332B11-5DB1-4648-9061-5A5C23C66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45461F9-E519-5E4B-8F68-12CB6794A753}"/>
              </a:ext>
            </a:extLst>
          </p:cNvPr>
          <p:cNvSpPr>
            <a:spLocks noGrp="1"/>
          </p:cNvSpPr>
          <p:nvPr>
            <p:ph type="sldNum" sz="quarter" idx="12"/>
          </p:nvPr>
        </p:nvSpPr>
        <p:spPr/>
        <p:txBody>
          <a:bodyPr/>
          <a:lstStyle/>
          <a:p>
            <a:fld id="{20A3D005-796C-7F4C-B799-47876DAF0D32}" type="slidenum">
              <a:rPr lang="en-US" smtClean="0"/>
              <a:t>‹#›</a:t>
            </a:fld>
            <a:endParaRPr lang="en-US"/>
          </a:p>
        </p:txBody>
      </p:sp>
    </p:spTree>
    <p:extLst>
      <p:ext uri="{BB962C8B-B14F-4D97-AF65-F5344CB8AC3E}">
        <p14:creationId xmlns:p14="http://schemas.microsoft.com/office/powerpoint/2010/main" val="98547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7179471-2D18-7740-9796-1EE570A86463}"/>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3B583279-F5C5-2C4D-884A-4AA882E0D8C4}"/>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C256D58-119E-EC47-8D5E-F6358219EF34}"/>
              </a:ext>
            </a:extLst>
          </p:cNvPr>
          <p:cNvSpPr>
            <a:spLocks noGrp="1"/>
          </p:cNvSpPr>
          <p:nvPr>
            <p:ph type="dt" sz="half" idx="10"/>
          </p:nvPr>
        </p:nvSpPr>
        <p:spPr/>
        <p:txBody>
          <a:bodyPr/>
          <a:lstStyle/>
          <a:p>
            <a:fld id="{D2D6F984-CAD7-BD40-BF29-21D08DFB9015}" type="datetime1">
              <a:rPr lang="en-US" smtClean="0"/>
              <a:t>7/20/2018</a:t>
            </a:fld>
            <a:endParaRPr lang="en-US"/>
          </a:p>
        </p:txBody>
      </p:sp>
      <p:sp>
        <p:nvSpPr>
          <p:cNvPr id="5" name="Footer Placeholder 4">
            <a:extLst>
              <a:ext uri="{FF2B5EF4-FFF2-40B4-BE49-F238E27FC236}">
                <a16:creationId xmlns:a16="http://schemas.microsoft.com/office/drawing/2014/main" xmlns="" id="{F2A44152-DB66-FC44-81A4-73424163C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8DCCCAD-AFBF-454C-9E05-CAD74D652AD8}"/>
              </a:ext>
            </a:extLst>
          </p:cNvPr>
          <p:cNvSpPr>
            <a:spLocks noGrp="1"/>
          </p:cNvSpPr>
          <p:nvPr>
            <p:ph type="sldNum" sz="quarter" idx="12"/>
          </p:nvPr>
        </p:nvSpPr>
        <p:spPr/>
        <p:txBody>
          <a:bodyPr/>
          <a:lstStyle/>
          <a:p>
            <a:fld id="{20A3D005-796C-7F4C-B799-47876DAF0D32}" type="slidenum">
              <a:rPr lang="en-US" smtClean="0"/>
              <a:t>‹#›</a:t>
            </a:fld>
            <a:endParaRPr lang="en-US"/>
          </a:p>
        </p:txBody>
      </p:sp>
    </p:spTree>
    <p:extLst>
      <p:ext uri="{BB962C8B-B14F-4D97-AF65-F5344CB8AC3E}">
        <p14:creationId xmlns:p14="http://schemas.microsoft.com/office/powerpoint/2010/main" val="2623612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75DC9F-0898-3E4A-A809-BE14EACF3F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8EDE07C-FCD1-E244-BCED-994B90AB92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47567A1-D72C-144F-9D4C-F6393D1D5808}"/>
              </a:ext>
            </a:extLst>
          </p:cNvPr>
          <p:cNvSpPr>
            <a:spLocks noGrp="1"/>
          </p:cNvSpPr>
          <p:nvPr>
            <p:ph type="dt" sz="half" idx="10"/>
          </p:nvPr>
        </p:nvSpPr>
        <p:spPr/>
        <p:txBody>
          <a:bodyPr/>
          <a:lstStyle/>
          <a:p>
            <a:fld id="{577D4CEC-C7D4-5A4D-9DA3-CF2F67E480E0}" type="datetime1">
              <a:rPr lang="en-US" smtClean="0"/>
              <a:t>7/20/2018</a:t>
            </a:fld>
            <a:endParaRPr lang="en-US"/>
          </a:p>
        </p:txBody>
      </p:sp>
      <p:sp>
        <p:nvSpPr>
          <p:cNvPr id="5" name="Footer Placeholder 4">
            <a:extLst>
              <a:ext uri="{FF2B5EF4-FFF2-40B4-BE49-F238E27FC236}">
                <a16:creationId xmlns:a16="http://schemas.microsoft.com/office/drawing/2014/main" xmlns="" id="{A61F67D0-31EF-7F48-A78B-B4E4FA90E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C9D5AAC-F15D-1248-BEA4-B90739CF799A}"/>
              </a:ext>
            </a:extLst>
          </p:cNvPr>
          <p:cNvSpPr>
            <a:spLocks noGrp="1"/>
          </p:cNvSpPr>
          <p:nvPr>
            <p:ph type="sldNum" sz="quarter" idx="12"/>
          </p:nvPr>
        </p:nvSpPr>
        <p:spPr/>
        <p:txBody>
          <a:bodyPr/>
          <a:lstStyle/>
          <a:p>
            <a:fld id="{20A3D005-796C-7F4C-B799-47876DAF0D32}" type="slidenum">
              <a:rPr lang="en-US" smtClean="0"/>
              <a:t>‹#›</a:t>
            </a:fld>
            <a:endParaRPr lang="en-US"/>
          </a:p>
        </p:txBody>
      </p:sp>
    </p:spTree>
    <p:extLst>
      <p:ext uri="{BB962C8B-B14F-4D97-AF65-F5344CB8AC3E}">
        <p14:creationId xmlns:p14="http://schemas.microsoft.com/office/powerpoint/2010/main" val="374822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99D7E9-2771-F140-9571-2B34D7FB1004}"/>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9FF8DC2E-586E-944C-A482-574D8CCEF257}"/>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E6FA9B3-ADDF-7747-ABF5-30D7F1B25FDA}"/>
              </a:ext>
            </a:extLst>
          </p:cNvPr>
          <p:cNvSpPr>
            <a:spLocks noGrp="1"/>
          </p:cNvSpPr>
          <p:nvPr>
            <p:ph type="dt" sz="half" idx="10"/>
          </p:nvPr>
        </p:nvSpPr>
        <p:spPr/>
        <p:txBody>
          <a:bodyPr/>
          <a:lstStyle/>
          <a:p>
            <a:fld id="{18CC5F46-4F95-864C-9E32-C7E9DFFE0044}" type="datetime1">
              <a:rPr lang="en-US" smtClean="0"/>
              <a:t>7/20/2018</a:t>
            </a:fld>
            <a:endParaRPr lang="en-US"/>
          </a:p>
        </p:txBody>
      </p:sp>
      <p:sp>
        <p:nvSpPr>
          <p:cNvPr id="5" name="Footer Placeholder 4">
            <a:extLst>
              <a:ext uri="{FF2B5EF4-FFF2-40B4-BE49-F238E27FC236}">
                <a16:creationId xmlns:a16="http://schemas.microsoft.com/office/drawing/2014/main" xmlns="" id="{79E50B03-3B03-9E4A-87C2-32902CD49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5AB296D-0377-F440-B785-A16D34E4668B}"/>
              </a:ext>
            </a:extLst>
          </p:cNvPr>
          <p:cNvSpPr>
            <a:spLocks noGrp="1"/>
          </p:cNvSpPr>
          <p:nvPr>
            <p:ph type="sldNum" sz="quarter" idx="12"/>
          </p:nvPr>
        </p:nvSpPr>
        <p:spPr/>
        <p:txBody>
          <a:bodyPr/>
          <a:lstStyle/>
          <a:p>
            <a:fld id="{20A3D005-796C-7F4C-B799-47876DAF0D32}" type="slidenum">
              <a:rPr lang="en-US" smtClean="0"/>
              <a:t>‹#›</a:t>
            </a:fld>
            <a:endParaRPr lang="en-US"/>
          </a:p>
        </p:txBody>
      </p:sp>
    </p:spTree>
    <p:extLst>
      <p:ext uri="{BB962C8B-B14F-4D97-AF65-F5344CB8AC3E}">
        <p14:creationId xmlns:p14="http://schemas.microsoft.com/office/powerpoint/2010/main" val="394392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39A969-6823-7148-BCAD-C970CDCDFF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029D156-4F33-2649-8244-822E31554C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548B59D0-EEA8-B648-B1C9-0D83C1795C0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D408E9F-09CF-6149-B0B0-DA38AF7C19D2}"/>
              </a:ext>
            </a:extLst>
          </p:cNvPr>
          <p:cNvSpPr>
            <a:spLocks noGrp="1"/>
          </p:cNvSpPr>
          <p:nvPr>
            <p:ph type="dt" sz="half" idx="10"/>
          </p:nvPr>
        </p:nvSpPr>
        <p:spPr/>
        <p:txBody>
          <a:bodyPr/>
          <a:lstStyle/>
          <a:p>
            <a:fld id="{CFD9F596-3991-AD4D-A819-178D07FB8C91}" type="datetime1">
              <a:rPr lang="en-US" smtClean="0"/>
              <a:t>7/20/2018</a:t>
            </a:fld>
            <a:endParaRPr lang="en-US"/>
          </a:p>
        </p:txBody>
      </p:sp>
      <p:sp>
        <p:nvSpPr>
          <p:cNvPr id="6" name="Footer Placeholder 5">
            <a:extLst>
              <a:ext uri="{FF2B5EF4-FFF2-40B4-BE49-F238E27FC236}">
                <a16:creationId xmlns:a16="http://schemas.microsoft.com/office/drawing/2014/main" xmlns="" id="{8CEA0A48-0BCC-F54D-B431-8A0414FA00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B0DE0B0-4D1A-9344-A9D1-9E0F28C7AC9D}"/>
              </a:ext>
            </a:extLst>
          </p:cNvPr>
          <p:cNvSpPr>
            <a:spLocks noGrp="1"/>
          </p:cNvSpPr>
          <p:nvPr>
            <p:ph type="sldNum" sz="quarter" idx="12"/>
          </p:nvPr>
        </p:nvSpPr>
        <p:spPr/>
        <p:txBody>
          <a:bodyPr/>
          <a:lstStyle/>
          <a:p>
            <a:fld id="{20A3D005-796C-7F4C-B799-47876DAF0D32}" type="slidenum">
              <a:rPr lang="en-US" smtClean="0"/>
              <a:t>‹#›</a:t>
            </a:fld>
            <a:endParaRPr lang="en-US"/>
          </a:p>
        </p:txBody>
      </p:sp>
    </p:spTree>
    <p:extLst>
      <p:ext uri="{BB962C8B-B14F-4D97-AF65-F5344CB8AC3E}">
        <p14:creationId xmlns:p14="http://schemas.microsoft.com/office/powerpoint/2010/main" val="1101158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B229A7-0109-D747-AE77-A1970FB1D231}"/>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DBF6F67-F806-8E46-B6BD-F04B6C09FFB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213075A-C7E4-3844-BC79-E86F235EC208}"/>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17311F8F-A789-6543-988A-A276E927425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D578DF2B-D18C-3D44-BA5F-1F9F7D478705}"/>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5B1AB26-1844-1C44-9A1D-985F2DBA0A61}"/>
              </a:ext>
            </a:extLst>
          </p:cNvPr>
          <p:cNvSpPr>
            <a:spLocks noGrp="1"/>
          </p:cNvSpPr>
          <p:nvPr>
            <p:ph type="dt" sz="half" idx="10"/>
          </p:nvPr>
        </p:nvSpPr>
        <p:spPr/>
        <p:txBody>
          <a:bodyPr/>
          <a:lstStyle/>
          <a:p>
            <a:fld id="{5ED2FE30-E0E2-6E4F-9735-AEA60C8DE4C5}" type="datetime1">
              <a:rPr lang="en-US" smtClean="0"/>
              <a:t>7/20/2018</a:t>
            </a:fld>
            <a:endParaRPr lang="en-US"/>
          </a:p>
        </p:txBody>
      </p:sp>
      <p:sp>
        <p:nvSpPr>
          <p:cNvPr id="8" name="Footer Placeholder 7">
            <a:extLst>
              <a:ext uri="{FF2B5EF4-FFF2-40B4-BE49-F238E27FC236}">
                <a16:creationId xmlns:a16="http://schemas.microsoft.com/office/drawing/2014/main" xmlns="" id="{610CEED7-BE91-F541-9C42-D4F9921468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447D967E-45F0-FF45-943E-C4808F816B13}"/>
              </a:ext>
            </a:extLst>
          </p:cNvPr>
          <p:cNvSpPr>
            <a:spLocks noGrp="1"/>
          </p:cNvSpPr>
          <p:nvPr>
            <p:ph type="sldNum" sz="quarter" idx="12"/>
          </p:nvPr>
        </p:nvSpPr>
        <p:spPr/>
        <p:txBody>
          <a:bodyPr/>
          <a:lstStyle/>
          <a:p>
            <a:fld id="{20A3D005-796C-7F4C-B799-47876DAF0D32}" type="slidenum">
              <a:rPr lang="en-US" smtClean="0"/>
              <a:t>‹#›</a:t>
            </a:fld>
            <a:endParaRPr lang="en-US"/>
          </a:p>
        </p:txBody>
      </p:sp>
    </p:spTree>
    <p:extLst>
      <p:ext uri="{BB962C8B-B14F-4D97-AF65-F5344CB8AC3E}">
        <p14:creationId xmlns:p14="http://schemas.microsoft.com/office/powerpoint/2010/main" val="2407258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61ACD-E3F3-9D4C-87AD-757CF8C6B4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BE70E18-C714-E54F-9B92-8D858AE485B7}"/>
              </a:ext>
            </a:extLst>
          </p:cNvPr>
          <p:cNvSpPr>
            <a:spLocks noGrp="1"/>
          </p:cNvSpPr>
          <p:nvPr>
            <p:ph type="dt" sz="half" idx="10"/>
          </p:nvPr>
        </p:nvSpPr>
        <p:spPr/>
        <p:txBody>
          <a:bodyPr/>
          <a:lstStyle/>
          <a:p>
            <a:fld id="{9F8CD760-8055-3C4D-9BEC-95377ED2A77D}" type="datetime1">
              <a:rPr lang="en-US" smtClean="0"/>
              <a:t>7/20/2018</a:t>
            </a:fld>
            <a:endParaRPr lang="en-US"/>
          </a:p>
        </p:txBody>
      </p:sp>
      <p:sp>
        <p:nvSpPr>
          <p:cNvPr id="4" name="Footer Placeholder 3">
            <a:extLst>
              <a:ext uri="{FF2B5EF4-FFF2-40B4-BE49-F238E27FC236}">
                <a16:creationId xmlns:a16="http://schemas.microsoft.com/office/drawing/2014/main" xmlns="" id="{5258054D-56AC-3A46-8D8B-63694A31D9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6EE0924-DB97-2440-8D5B-CC9F9D24899A}"/>
              </a:ext>
            </a:extLst>
          </p:cNvPr>
          <p:cNvSpPr>
            <a:spLocks noGrp="1"/>
          </p:cNvSpPr>
          <p:nvPr>
            <p:ph type="sldNum" sz="quarter" idx="12"/>
          </p:nvPr>
        </p:nvSpPr>
        <p:spPr/>
        <p:txBody>
          <a:bodyPr/>
          <a:lstStyle/>
          <a:p>
            <a:fld id="{20A3D005-796C-7F4C-B799-47876DAF0D32}" type="slidenum">
              <a:rPr lang="en-US" smtClean="0"/>
              <a:t>‹#›</a:t>
            </a:fld>
            <a:endParaRPr lang="en-US"/>
          </a:p>
        </p:txBody>
      </p:sp>
    </p:spTree>
    <p:extLst>
      <p:ext uri="{BB962C8B-B14F-4D97-AF65-F5344CB8AC3E}">
        <p14:creationId xmlns:p14="http://schemas.microsoft.com/office/powerpoint/2010/main" val="20651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CA1941B-7903-E540-B2CE-B9F817A0F48E}"/>
              </a:ext>
            </a:extLst>
          </p:cNvPr>
          <p:cNvSpPr>
            <a:spLocks noGrp="1"/>
          </p:cNvSpPr>
          <p:nvPr>
            <p:ph type="dt" sz="half" idx="10"/>
          </p:nvPr>
        </p:nvSpPr>
        <p:spPr/>
        <p:txBody>
          <a:bodyPr/>
          <a:lstStyle/>
          <a:p>
            <a:fld id="{EDA35547-5590-AE4B-B503-FACC781A388E}" type="datetime1">
              <a:rPr lang="en-US" smtClean="0"/>
              <a:t>7/20/2018</a:t>
            </a:fld>
            <a:endParaRPr lang="en-US"/>
          </a:p>
        </p:txBody>
      </p:sp>
      <p:sp>
        <p:nvSpPr>
          <p:cNvPr id="3" name="Footer Placeholder 2">
            <a:extLst>
              <a:ext uri="{FF2B5EF4-FFF2-40B4-BE49-F238E27FC236}">
                <a16:creationId xmlns:a16="http://schemas.microsoft.com/office/drawing/2014/main" xmlns="" id="{C8646F72-6494-864E-9086-7E2B98828B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7557450-122E-8945-AC50-D48B8C41A55E}"/>
              </a:ext>
            </a:extLst>
          </p:cNvPr>
          <p:cNvSpPr>
            <a:spLocks noGrp="1"/>
          </p:cNvSpPr>
          <p:nvPr>
            <p:ph type="sldNum" sz="quarter" idx="12"/>
          </p:nvPr>
        </p:nvSpPr>
        <p:spPr/>
        <p:txBody>
          <a:bodyPr/>
          <a:lstStyle/>
          <a:p>
            <a:fld id="{20A3D005-796C-7F4C-B799-47876DAF0D32}" type="slidenum">
              <a:rPr lang="en-US" smtClean="0"/>
              <a:t>‹#›</a:t>
            </a:fld>
            <a:endParaRPr lang="en-US"/>
          </a:p>
        </p:txBody>
      </p:sp>
    </p:spTree>
    <p:extLst>
      <p:ext uri="{BB962C8B-B14F-4D97-AF65-F5344CB8AC3E}">
        <p14:creationId xmlns:p14="http://schemas.microsoft.com/office/powerpoint/2010/main" val="3819382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B42C74-F1A6-EE41-868E-BC6F5303FA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B20B1BBF-153B-2844-B8F3-6742AB0106CF}"/>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D5A7608-3349-C44A-9C44-3F14B7FED87F}"/>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0240ADD-88EB-1D42-9758-CB4C88F1B4C3}"/>
              </a:ext>
            </a:extLst>
          </p:cNvPr>
          <p:cNvSpPr>
            <a:spLocks noGrp="1"/>
          </p:cNvSpPr>
          <p:nvPr>
            <p:ph type="dt" sz="half" idx="10"/>
          </p:nvPr>
        </p:nvSpPr>
        <p:spPr/>
        <p:txBody>
          <a:bodyPr/>
          <a:lstStyle/>
          <a:p>
            <a:fld id="{FE77DAB8-A91F-4545-9464-A19DA19CA173}" type="datetime1">
              <a:rPr lang="en-US" smtClean="0"/>
              <a:t>7/20/2018</a:t>
            </a:fld>
            <a:endParaRPr lang="en-US"/>
          </a:p>
        </p:txBody>
      </p:sp>
      <p:sp>
        <p:nvSpPr>
          <p:cNvPr id="6" name="Footer Placeholder 5">
            <a:extLst>
              <a:ext uri="{FF2B5EF4-FFF2-40B4-BE49-F238E27FC236}">
                <a16:creationId xmlns:a16="http://schemas.microsoft.com/office/drawing/2014/main" xmlns="" id="{7B908799-BBA6-F745-AE2D-59B2921B4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25AD639-CDDA-DA45-97C8-5B7205421F5C}"/>
              </a:ext>
            </a:extLst>
          </p:cNvPr>
          <p:cNvSpPr>
            <a:spLocks noGrp="1"/>
          </p:cNvSpPr>
          <p:nvPr>
            <p:ph type="sldNum" sz="quarter" idx="12"/>
          </p:nvPr>
        </p:nvSpPr>
        <p:spPr/>
        <p:txBody>
          <a:bodyPr/>
          <a:lstStyle/>
          <a:p>
            <a:fld id="{20A3D005-796C-7F4C-B799-47876DAF0D32}" type="slidenum">
              <a:rPr lang="en-US" smtClean="0"/>
              <a:t>‹#›</a:t>
            </a:fld>
            <a:endParaRPr lang="en-US"/>
          </a:p>
        </p:txBody>
      </p:sp>
    </p:spTree>
    <p:extLst>
      <p:ext uri="{BB962C8B-B14F-4D97-AF65-F5344CB8AC3E}">
        <p14:creationId xmlns:p14="http://schemas.microsoft.com/office/powerpoint/2010/main" val="119728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1ED3A0-3344-EA4D-B07F-46A4B4A35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BA7359E-B5F2-F142-88CC-65EE5546BDDB}"/>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xmlns="" id="{6BF83A7D-2298-7844-9233-9CFE786CC289}"/>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EBFA145-A86F-3F4D-AEEC-CDB71DE14EB9}"/>
              </a:ext>
            </a:extLst>
          </p:cNvPr>
          <p:cNvSpPr>
            <a:spLocks noGrp="1"/>
          </p:cNvSpPr>
          <p:nvPr>
            <p:ph type="dt" sz="half" idx="10"/>
          </p:nvPr>
        </p:nvSpPr>
        <p:spPr/>
        <p:txBody>
          <a:bodyPr/>
          <a:lstStyle/>
          <a:p>
            <a:fld id="{262054F7-A753-8D40-B9DA-9E14CB2B221E}" type="datetime1">
              <a:rPr lang="en-US" smtClean="0"/>
              <a:t>7/20/2018</a:t>
            </a:fld>
            <a:endParaRPr lang="en-US"/>
          </a:p>
        </p:txBody>
      </p:sp>
      <p:sp>
        <p:nvSpPr>
          <p:cNvPr id="6" name="Footer Placeholder 5">
            <a:extLst>
              <a:ext uri="{FF2B5EF4-FFF2-40B4-BE49-F238E27FC236}">
                <a16:creationId xmlns:a16="http://schemas.microsoft.com/office/drawing/2014/main" xmlns="" id="{8DD13451-A76D-C344-AA05-5280EDFADE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B6D6004-88DF-8449-848A-E83A378AE2A3}"/>
              </a:ext>
            </a:extLst>
          </p:cNvPr>
          <p:cNvSpPr>
            <a:spLocks noGrp="1"/>
          </p:cNvSpPr>
          <p:nvPr>
            <p:ph type="sldNum" sz="quarter" idx="12"/>
          </p:nvPr>
        </p:nvSpPr>
        <p:spPr/>
        <p:txBody>
          <a:bodyPr/>
          <a:lstStyle/>
          <a:p>
            <a:fld id="{20A3D005-796C-7F4C-B799-47876DAF0D32}" type="slidenum">
              <a:rPr lang="en-US" smtClean="0"/>
              <a:t>‹#›</a:t>
            </a:fld>
            <a:endParaRPr lang="en-US"/>
          </a:p>
        </p:txBody>
      </p:sp>
    </p:spTree>
    <p:extLst>
      <p:ext uri="{BB962C8B-B14F-4D97-AF65-F5344CB8AC3E}">
        <p14:creationId xmlns:p14="http://schemas.microsoft.com/office/powerpoint/2010/main" val="717643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C28C73C-ABBF-0049-9DE1-4E7883E56C6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F8D937D-3821-2443-821C-6FE261F5E4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6DF2B7E-DA0E-1F43-A8FF-F06A68219C8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06D5E3-9858-BD45-AC97-9211716ACC31}" type="datetime1">
              <a:rPr lang="en-US" smtClean="0"/>
              <a:t>7/20/2018</a:t>
            </a:fld>
            <a:endParaRPr lang="en-US"/>
          </a:p>
        </p:txBody>
      </p:sp>
      <p:sp>
        <p:nvSpPr>
          <p:cNvPr id="5" name="Footer Placeholder 4">
            <a:extLst>
              <a:ext uri="{FF2B5EF4-FFF2-40B4-BE49-F238E27FC236}">
                <a16:creationId xmlns:a16="http://schemas.microsoft.com/office/drawing/2014/main" xmlns="" id="{9965DEEC-EDC3-764D-8CD6-40E37ADBCBD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2276D5C6-0650-8D49-956E-4642E8658FC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3D005-796C-7F4C-B799-47876DAF0D32}" type="slidenum">
              <a:rPr lang="en-US" smtClean="0"/>
              <a:t>‹#›</a:t>
            </a:fld>
            <a:endParaRPr lang="en-US"/>
          </a:p>
        </p:txBody>
      </p:sp>
    </p:spTree>
    <p:extLst>
      <p:ext uri="{BB962C8B-B14F-4D97-AF65-F5344CB8AC3E}">
        <p14:creationId xmlns:p14="http://schemas.microsoft.com/office/powerpoint/2010/main" val="2207625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1.png"/><Relationship Id="rId5" Type="http://schemas.openxmlformats.org/officeDocument/2006/relationships/image" Target="../media/image1.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43A0E80A-62AA-1442-8A41-DE782163C0D0}"/>
              </a:ext>
            </a:extLst>
          </p:cNvPr>
          <p:cNvPicPr>
            <a:picLocks noChangeAspect="1"/>
          </p:cNvPicPr>
          <p:nvPr/>
        </p:nvPicPr>
        <p:blipFill>
          <a:blip r:embed="rId2"/>
          <a:stretch>
            <a:fillRect/>
          </a:stretch>
        </p:blipFill>
        <p:spPr>
          <a:xfrm>
            <a:off x="0" y="5029200"/>
            <a:ext cx="12192000" cy="1828800"/>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ctrTitle"/>
          </p:nvPr>
        </p:nvSpPr>
        <p:spPr>
          <a:xfrm>
            <a:off x="0" y="3219797"/>
            <a:ext cx="12192000" cy="1470618"/>
          </a:xfrm>
        </p:spPr>
        <p:txBody>
          <a:bodyPr/>
          <a:lstStyle/>
          <a:p>
            <a:r>
              <a:rPr lang="en-US" b="1" dirty="0" smtClean="0">
                <a:solidFill>
                  <a:srgbClr val="C00000"/>
                </a:solidFill>
                <a:latin typeface="+mn-lt"/>
              </a:rPr>
              <a:t>OUTAGE I/O</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type="subTitle" idx="1"/>
          </p:nvPr>
        </p:nvSpPr>
        <p:spPr>
          <a:xfrm>
            <a:off x="0" y="4742974"/>
            <a:ext cx="12192000" cy="809729"/>
          </a:xfrm>
        </p:spPr>
        <p:txBody>
          <a:bodyPr/>
          <a:lstStyle/>
          <a:p>
            <a:r>
              <a:rPr lang="en-US" dirty="0" smtClean="0">
                <a:solidFill>
                  <a:srgbClr val="1E428A"/>
                </a:solidFill>
              </a:rPr>
              <a:t>Outage Info In / Outage Info Out</a:t>
            </a:r>
            <a:endParaRPr lang="en-US" dirty="0">
              <a:solidFill>
                <a:srgbClr val="1E428A"/>
              </a:solidFill>
            </a:endParaRPr>
          </a:p>
        </p:txBody>
      </p:sp>
      <p:pic>
        <p:nvPicPr>
          <p:cNvPr id="10" name="Picture 9">
            <a:extLst>
              <a:ext uri="{FF2B5EF4-FFF2-40B4-BE49-F238E27FC236}">
                <a16:creationId xmlns:a16="http://schemas.microsoft.com/office/drawing/2014/main" xmlns="" id="{57A78069-A4B8-D047-80D7-8DFD2CA76835}"/>
              </a:ext>
            </a:extLst>
          </p:cNvPr>
          <p:cNvPicPr>
            <a:picLocks noChangeAspect="1"/>
          </p:cNvPicPr>
          <p:nvPr/>
        </p:nvPicPr>
        <p:blipFill>
          <a:blip r:embed="rId3"/>
          <a:stretch>
            <a:fillRect/>
          </a:stretch>
        </p:blipFill>
        <p:spPr>
          <a:xfrm>
            <a:off x="10181968" y="5801675"/>
            <a:ext cx="1911179" cy="932337"/>
          </a:xfrm>
          <a:prstGeom prst="rect">
            <a:avLst/>
          </a:prstGeom>
        </p:spPr>
      </p:pic>
      <p:pic>
        <p:nvPicPr>
          <p:cNvPr id="5" name="Picture 4">
            <a:extLst>
              <a:ext uri="{FF2B5EF4-FFF2-40B4-BE49-F238E27FC236}">
                <a16:creationId xmlns:a16="http://schemas.microsoft.com/office/drawing/2014/main" xmlns="" id="{C017DCE8-1555-964A-B11F-DD9D5CCE5A6C}"/>
              </a:ext>
            </a:extLst>
          </p:cNvPr>
          <p:cNvPicPr>
            <a:picLocks noChangeAspect="1"/>
          </p:cNvPicPr>
          <p:nvPr/>
        </p:nvPicPr>
        <p:blipFill>
          <a:blip r:embed="rId4"/>
          <a:stretch>
            <a:fillRect/>
          </a:stretch>
        </p:blipFill>
        <p:spPr>
          <a:xfrm>
            <a:off x="4135296" y="195088"/>
            <a:ext cx="3909479" cy="3438824"/>
          </a:xfrm>
          <a:prstGeom prst="rect">
            <a:avLst/>
          </a:prstGeom>
        </p:spPr>
      </p:pic>
    </p:spTree>
    <p:extLst>
      <p:ext uri="{BB962C8B-B14F-4D97-AF65-F5344CB8AC3E}">
        <p14:creationId xmlns:p14="http://schemas.microsoft.com/office/powerpoint/2010/main" val="3467673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106214"/>
            <a:ext cx="10863606" cy="1038376"/>
          </a:xfrm>
        </p:spPr>
        <p:txBody>
          <a:bodyPr>
            <a:normAutofit/>
          </a:bodyPr>
          <a:lstStyle/>
          <a:p>
            <a:r>
              <a:rPr lang="en-US" b="1" dirty="0" smtClean="0">
                <a:solidFill>
                  <a:srgbClr val="C00000"/>
                </a:solidFill>
                <a:latin typeface="+mn-lt"/>
              </a:rPr>
              <a:t>Outage Info IN - </a:t>
            </a:r>
            <a:r>
              <a:rPr lang="en-US" b="1" dirty="0" err="1" smtClean="0">
                <a:solidFill>
                  <a:srgbClr val="C00000"/>
                </a:solidFill>
                <a:latin typeface="+mn-lt"/>
              </a:rPr>
              <a:t>OMSWebMap</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4" y="1144591"/>
            <a:ext cx="6261126" cy="5032374"/>
          </a:xfrm>
        </p:spPr>
        <p:txBody>
          <a:bodyPr>
            <a:normAutofit/>
          </a:bodyPr>
          <a:lstStyle/>
          <a:p>
            <a:r>
              <a:rPr lang="en-US" dirty="0" smtClean="0">
                <a:solidFill>
                  <a:srgbClr val="1E428A"/>
                </a:solidFill>
              </a:rPr>
              <a:t>Resolved Calls</a:t>
            </a:r>
          </a:p>
          <a:p>
            <a:pPr lvl="1"/>
            <a:r>
              <a:rPr lang="en-US" sz="2000" dirty="0" smtClean="0">
                <a:solidFill>
                  <a:srgbClr val="1E428A"/>
                </a:solidFill>
              </a:rPr>
              <a:t>Valid account number is entered</a:t>
            </a:r>
          </a:p>
          <a:p>
            <a:pPr lvl="1"/>
            <a:r>
              <a:rPr lang="en-US" sz="2000" dirty="0" smtClean="0">
                <a:solidFill>
                  <a:srgbClr val="1E428A"/>
                </a:solidFill>
              </a:rPr>
              <a:t>Active account in OMS</a:t>
            </a:r>
          </a:p>
          <a:p>
            <a:r>
              <a:rPr lang="en-US" dirty="0" smtClean="0">
                <a:solidFill>
                  <a:srgbClr val="1E428A"/>
                </a:solidFill>
              </a:rPr>
              <a:t>Unresolved Calls</a:t>
            </a:r>
          </a:p>
          <a:p>
            <a:pPr lvl="1"/>
            <a:r>
              <a:rPr lang="en-US" sz="2000" dirty="0" smtClean="0">
                <a:solidFill>
                  <a:srgbClr val="1E428A"/>
                </a:solidFill>
              </a:rPr>
              <a:t>Only phone number is entered</a:t>
            </a:r>
          </a:p>
          <a:p>
            <a:pPr lvl="1"/>
            <a:r>
              <a:rPr lang="en-US" sz="2000" dirty="0" smtClean="0">
                <a:solidFill>
                  <a:srgbClr val="1E428A"/>
                </a:solidFill>
              </a:rPr>
              <a:t>Dispatch must link the call in OMS Client</a:t>
            </a:r>
          </a:p>
          <a:p>
            <a:pPr lvl="2"/>
            <a:r>
              <a:rPr lang="en-US" dirty="0" smtClean="0">
                <a:solidFill>
                  <a:srgbClr val="1E428A"/>
                </a:solidFill>
              </a:rPr>
              <a:t>Link call to active consumer</a:t>
            </a:r>
          </a:p>
          <a:p>
            <a:pPr lvl="2"/>
            <a:r>
              <a:rPr lang="en-US" dirty="0" smtClean="0">
                <a:solidFill>
                  <a:srgbClr val="1E428A"/>
                </a:solidFill>
              </a:rPr>
              <a:t>Call number provided</a:t>
            </a:r>
          </a:p>
          <a:p>
            <a:pPr lvl="2"/>
            <a:r>
              <a:rPr lang="en-US" dirty="0" smtClean="0">
                <a:solidFill>
                  <a:srgbClr val="1E428A"/>
                </a:solidFill>
              </a:rPr>
              <a:t>Use name to resolve to a consumer</a:t>
            </a:r>
          </a:p>
          <a:p>
            <a:pPr lvl="2"/>
            <a:r>
              <a:rPr lang="en-US" dirty="0" smtClean="0">
                <a:solidFill>
                  <a:srgbClr val="1E428A"/>
                </a:solidFill>
              </a:rPr>
              <a:t>Use comments and resolve to case</a:t>
            </a:r>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Accoun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1320" y="1368819"/>
            <a:ext cx="3059538" cy="4032104"/>
          </a:xfrm>
          <a:prstGeom prst="rect">
            <a:avLst/>
          </a:prstGeom>
          <a:effectLst>
            <a:outerShdw blurRad="127000" dist="571500" dir="2700000" algn="tl" rotWithShape="0">
              <a:prstClr val="black">
                <a:alpha val="40000"/>
              </a:prstClr>
            </a:outerShdw>
          </a:effectLst>
        </p:spPr>
      </p:pic>
      <p:pic>
        <p:nvPicPr>
          <p:cNvPr id="9" name="Phon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1320" y="1368818"/>
            <a:ext cx="3059538" cy="4032108"/>
          </a:xfrm>
          <a:prstGeom prst="rect">
            <a:avLst/>
          </a:prstGeom>
          <a:effectLst>
            <a:outerShdw blurRad="127000" dist="571500" dir="2700000" algn="tl" rotWithShape="0">
              <a:prstClr val="black">
                <a:alpha val="40000"/>
              </a:prstClr>
            </a:outerShdw>
          </a:effectLst>
        </p:spPr>
      </p:pic>
      <p:sp>
        <p:nvSpPr>
          <p:cNvPr id="10" name="BoxPhone"/>
          <p:cNvSpPr/>
          <p:nvPr/>
        </p:nvSpPr>
        <p:spPr>
          <a:xfrm>
            <a:off x="6907422" y="2499360"/>
            <a:ext cx="2724258" cy="6248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907422" y="1981200"/>
            <a:ext cx="2724258" cy="624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10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0" presetClass="entr" presetSubtype="0" fill="hold" grpId="0" nodeType="withEffect">
                                  <p:stCondLst>
                                    <p:cond delay="10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545910"/>
            <a:ext cx="10863606" cy="859808"/>
          </a:xfrm>
        </p:spPr>
        <p:txBody>
          <a:bodyPr>
            <a:normAutofit/>
          </a:bodyPr>
          <a:lstStyle/>
          <a:p>
            <a:r>
              <a:rPr lang="en-US" b="1" dirty="0" smtClean="0">
                <a:solidFill>
                  <a:srgbClr val="C00000"/>
                </a:solidFill>
                <a:latin typeface="+mn-lt"/>
              </a:rPr>
              <a:t>Outage Info OUT - </a:t>
            </a:r>
            <a:r>
              <a:rPr lang="en-US" b="1" dirty="0" err="1" smtClean="0">
                <a:solidFill>
                  <a:srgbClr val="C00000"/>
                </a:solidFill>
                <a:latin typeface="+mn-lt"/>
              </a:rPr>
              <a:t>OMSWebMap</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4" y="1825625"/>
            <a:ext cx="9775596" cy="4351339"/>
          </a:xfrm>
        </p:spPr>
        <p:txBody>
          <a:bodyPr>
            <a:normAutofit/>
          </a:bodyPr>
          <a:lstStyle/>
          <a:p>
            <a:r>
              <a:rPr lang="en-US" dirty="0">
                <a:solidFill>
                  <a:srgbClr val="1E428A"/>
                </a:solidFill>
              </a:rPr>
              <a:t>Checking Outage Status</a:t>
            </a:r>
          </a:p>
          <a:p>
            <a:pPr lvl="1"/>
            <a:r>
              <a:rPr lang="en-US" dirty="0">
                <a:solidFill>
                  <a:srgbClr val="1E428A"/>
                </a:solidFill>
              </a:rPr>
              <a:t>Account </a:t>
            </a:r>
            <a:r>
              <a:rPr lang="en-US" dirty="0" smtClean="0">
                <a:solidFill>
                  <a:srgbClr val="1E428A"/>
                </a:solidFill>
              </a:rPr>
              <a:t>number required</a:t>
            </a:r>
            <a:endParaRPr lang="en-US" dirty="0">
              <a:solidFill>
                <a:srgbClr val="1E428A"/>
              </a:solidFill>
            </a:endParaRPr>
          </a:p>
          <a:p>
            <a:pPr lvl="1"/>
            <a:r>
              <a:rPr lang="en-US" dirty="0">
                <a:solidFill>
                  <a:srgbClr val="1E428A"/>
                </a:solidFill>
              </a:rPr>
              <a:t>Affected </a:t>
            </a:r>
            <a:r>
              <a:rPr lang="en-US" dirty="0" smtClean="0">
                <a:solidFill>
                  <a:srgbClr val="1E428A"/>
                </a:solidFill>
              </a:rPr>
              <a:t>Consumer?</a:t>
            </a:r>
            <a:endParaRPr lang="en-US" dirty="0">
              <a:solidFill>
                <a:srgbClr val="1E428A"/>
              </a:solidFill>
            </a:endParaRPr>
          </a:p>
          <a:p>
            <a:pPr lvl="1"/>
            <a:r>
              <a:rPr lang="en-US" dirty="0" smtClean="0">
                <a:solidFill>
                  <a:srgbClr val="1E428A"/>
                </a:solidFill>
              </a:rPr>
              <a:t>Relates to Case </a:t>
            </a:r>
            <a:r>
              <a:rPr lang="en-US" dirty="0">
                <a:solidFill>
                  <a:srgbClr val="1E428A"/>
                </a:solidFill>
              </a:rPr>
              <a:t>Status in OMS</a:t>
            </a:r>
          </a:p>
          <a:p>
            <a:pPr lvl="2"/>
            <a:r>
              <a:rPr lang="en-US" dirty="0">
                <a:solidFill>
                  <a:srgbClr val="1E428A"/>
                </a:solidFill>
              </a:rPr>
              <a:t>Outages Reported in your Area (Call Bundle)</a:t>
            </a:r>
          </a:p>
          <a:p>
            <a:pPr lvl="2"/>
            <a:r>
              <a:rPr lang="en-US" dirty="0">
                <a:solidFill>
                  <a:srgbClr val="1E428A"/>
                </a:solidFill>
              </a:rPr>
              <a:t>A crew has been dispatched (Predicted)</a:t>
            </a:r>
          </a:p>
          <a:p>
            <a:pPr lvl="2"/>
            <a:r>
              <a:rPr lang="en-US" dirty="0">
                <a:solidFill>
                  <a:srgbClr val="1E428A"/>
                </a:solidFill>
              </a:rPr>
              <a:t>You are involved in a known outage (Confirmed)</a:t>
            </a:r>
          </a:p>
          <a:p>
            <a:pPr lvl="2"/>
            <a:r>
              <a:rPr lang="en-US" dirty="0">
                <a:solidFill>
                  <a:srgbClr val="1E428A"/>
                </a:solidFill>
              </a:rPr>
              <a:t>No Outages Reported</a:t>
            </a:r>
          </a:p>
          <a:p>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16" name="Checking Statu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5847" y="1758046"/>
            <a:ext cx="2383026" cy="3590320"/>
          </a:xfrm>
          <a:prstGeom prst="rect">
            <a:avLst/>
          </a:prstGeom>
          <a:effectLst>
            <a:outerShdw blurRad="127000" dist="571500" dir="2700000" algn="tl" rotWithShape="0">
              <a:prstClr val="black">
                <a:alpha val="40000"/>
              </a:prstClr>
            </a:outerShdw>
          </a:effectLst>
        </p:spPr>
      </p:pic>
      <p:pic>
        <p:nvPicPr>
          <p:cNvPr id="18" name="CallBundl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9192" y="1502749"/>
            <a:ext cx="2396336" cy="4348320"/>
          </a:xfrm>
          <a:prstGeom prst="rect">
            <a:avLst/>
          </a:prstGeom>
          <a:effectLst>
            <a:outerShdw blurRad="127000" dist="571500" dir="2700000" algn="tl" rotWithShape="0">
              <a:prstClr val="black">
                <a:alpha val="40000"/>
              </a:prstClr>
            </a:outerShdw>
          </a:effectLst>
        </p:spPr>
      </p:pic>
      <p:pic>
        <p:nvPicPr>
          <p:cNvPr id="19" name="Predicted"/>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3459" y="1503337"/>
            <a:ext cx="2410522" cy="4374060"/>
          </a:xfrm>
          <a:prstGeom prst="rect">
            <a:avLst/>
          </a:prstGeom>
          <a:effectLst>
            <a:outerShdw blurRad="127000" dist="571500" dir="2700000" algn="tl" rotWithShape="0">
              <a:prstClr val="black">
                <a:alpha val="40000"/>
              </a:prstClr>
            </a:outerShdw>
          </a:effectLst>
        </p:spPr>
      </p:pic>
      <p:pic>
        <p:nvPicPr>
          <p:cNvPr id="20" name="Confirme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02242" y="1502749"/>
            <a:ext cx="2400716" cy="4348320"/>
          </a:xfrm>
          <a:prstGeom prst="rect">
            <a:avLst/>
          </a:prstGeom>
          <a:effectLst>
            <a:outerShdw blurRad="127000" dist="571500" dir="2700000" algn="tl" rotWithShape="0">
              <a:prstClr val="black">
                <a:alpha val="40000"/>
              </a:prstClr>
            </a:outerShdw>
          </a:effectLst>
        </p:spPr>
      </p:pic>
      <p:pic>
        <p:nvPicPr>
          <p:cNvPr id="21" name="No Outage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89599" y="1487291"/>
            <a:ext cx="2431812" cy="4406152"/>
          </a:xfrm>
          <a:prstGeom prst="rect">
            <a:avLst/>
          </a:prstGeom>
          <a:effectLst>
            <a:outerShdw blurRad="127000" dist="571500" dir="2700000" algn="tl" rotWithShape="0">
              <a:prstClr val="black">
                <a:alpha val="40000"/>
              </a:prstClr>
            </a:outerShdw>
          </a:effectLst>
        </p:spPr>
      </p:pic>
      <p:pic>
        <p:nvPicPr>
          <p:cNvPr id="4" name="Filled Out Form"/>
          <p:cNvPicPr>
            <a:picLocks noChangeAspect="1"/>
          </p:cNvPicPr>
          <p:nvPr/>
        </p:nvPicPr>
        <p:blipFill>
          <a:blip r:embed="rId11"/>
          <a:stretch>
            <a:fillRect/>
          </a:stretch>
        </p:blipFill>
        <p:spPr>
          <a:xfrm>
            <a:off x="7202242" y="1502749"/>
            <a:ext cx="2447925" cy="4457700"/>
          </a:xfrm>
          <a:prstGeom prst="rect">
            <a:avLst/>
          </a:prstGeom>
          <a:effectLst>
            <a:outerShdw blurRad="127000" dist="571500" dir="2700000" algn="tl" rotWithShape="0">
              <a:prstClr val="black">
                <a:alpha val="40000"/>
              </a:prstClr>
            </a:outerShdw>
          </a:effectLst>
        </p:spPr>
      </p:pic>
      <p:sp>
        <p:nvSpPr>
          <p:cNvPr id="25" name="AccountBox"/>
          <p:cNvSpPr/>
          <p:nvPr/>
        </p:nvSpPr>
        <p:spPr>
          <a:xfrm>
            <a:off x="7205847" y="2197743"/>
            <a:ext cx="2383025" cy="518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allBundleBox"/>
          <p:cNvSpPr/>
          <p:nvPr/>
        </p:nvSpPr>
        <p:spPr>
          <a:xfrm>
            <a:off x="7205847" y="4190522"/>
            <a:ext cx="2383025" cy="8871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ewHasBeenDispatchedBox"/>
          <p:cNvSpPr/>
          <p:nvPr/>
        </p:nvSpPr>
        <p:spPr>
          <a:xfrm>
            <a:off x="7205847" y="4472518"/>
            <a:ext cx="2383025" cy="2183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rewIsOnSiteBox"/>
          <p:cNvSpPr/>
          <p:nvPr/>
        </p:nvSpPr>
        <p:spPr>
          <a:xfrm>
            <a:off x="7311576" y="4648508"/>
            <a:ext cx="1310186" cy="2461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NoOutagesReportedBox"/>
          <p:cNvSpPr/>
          <p:nvPr/>
        </p:nvSpPr>
        <p:spPr>
          <a:xfrm>
            <a:off x="7311576" y="4256577"/>
            <a:ext cx="1310186" cy="242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NameArrow"/>
          <p:cNvSpPr/>
          <p:nvPr/>
        </p:nvSpPr>
        <p:spPr>
          <a:xfrm>
            <a:off x="6492711" y="1758046"/>
            <a:ext cx="818865" cy="276130"/>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honeArrow"/>
          <p:cNvSpPr/>
          <p:nvPr/>
        </p:nvSpPr>
        <p:spPr>
          <a:xfrm>
            <a:off x="6492711" y="2578499"/>
            <a:ext cx="818865" cy="276130"/>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mmentsArrow"/>
          <p:cNvSpPr/>
          <p:nvPr/>
        </p:nvSpPr>
        <p:spPr>
          <a:xfrm>
            <a:off x="6492710" y="3083704"/>
            <a:ext cx="818865" cy="276130"/>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mitBox"/>
          <p:cNvSpPr/>
          <p:nvPr/>
        </p:nvSpPr>
        <p:spPr>
          <a:xfrm>
            <a:off x="7311576" y="5314522"/>
            <a:ext cx="2101756" cy="3045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ickCheckStatusBox"/>
          <p:cNvSpPr/>
          <p:nvPr/>
        </p:nvSpPr>
        <p:spPr>
          <a:xfrm>
            <a:off x="7311576" y="3853113"/>
            <a:ext cx="2101757" cy="377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04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grpId="0" nodeType="afterEffect">
                                  <p:stCondLst>
                                    <p:cond delay="10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childTnLst>
                                </p:cTn>
                              </p:par>
                              <p:par>
                                <p:cTn id="32" presetID="1" presetClass="exit" presetSubtype="0" fill="hold" grpId="1" nodeType="withEffect">
                                  <p:stCondLst>
                                    <p:cond delay="0"/>
                                  </p:stCondLst>
                                  <p:childTnLst>
                                    <p:set>
                                      <p:cBhvr>
                                        <p:cTn id="33" dur="1" fill="hold">
                                          <p:stCondLst>
                                            <p:cond delay="0"/>
                                          </p:stCondLst>
                                        </p:cTn>
                                        <p:tgtEl>
                                          <p:spTgt spid="3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16"/>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par>
                          <p:cTn id="42" fill="hold">
                            <p:stCondLst>
                              <p:cond delay="0"/>
                            </p:stCondLst>
                            <p:childTnLst>
                              <p:par>
                                <p:cTn id="43" presetID="10" presetClass="entr" presetSubtype="0" fill="hold" grpId="0" nodeType="afterEffect">
                                  <p:stCondLst>
                                    <p:cond delay="50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childTnLst>
                                </p:cTn>
                              </p:par>
                              <p:par>
                                <p:cTn id="50" presetID="1" presetClass="exit" presetSubtype="0" fill="hold" nodeType="withEffect">
                                  <p:stCondLst>
                                    <p:cond delay="0"/>
                                  </p:stCondLst>
                                  <p:childTnLst>
                                    <p:set>
                                      <p:cBhvr>
                                        <p:cTn id="51" dur="1" fill="hold">
                                          <p:stCondLst>
                                            <p:cond delay="0"/>
                                          </p:stCondLst>
                                        </p:cTn>
                                        <p:tgtEl>
                                          <p:spTgt spid="18"/>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6"/>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0"/>
                            </p:stCondLst>
                            <p:childTnLst>
                              <p:par>
                                <p:cTn id="57" presetID="10" presetClass="entr" presetSubtype="0" fill="hold" grpId="0" nodeType="afterEffect">
                                  <p:stCondLst>
                                    <p:cond delay="5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childTnLst>
                                </p:cTn>
                              </p:par>
                              <p:par>
                                <p:cTn id="64" presetID="1" presetClass="exit" presetSubtype="0" fill="hold" nodeType="withEffect">
                                  <p:stCondLst>
                                    <p:cond delay="0"/>
                                  </p:stCondLst>
                                  <p:childTnLst>
                                    <p:set>
                                      <p:cBhvr>
                                        <p:cTn id="65" dur="1" fill="hold">
                                          <p:stCondLst>
                                            <p:cond delay="0"/>
                                          </p:stCondLst>
                                        </p:cTn>
                                        <p:tgtEl>
                                          <p:spTgt spid="19"/>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childTnLst>
                                </p:cTn>
                              </p:par>
                            </p:childTnLst>
                          </p:cTn>
                        </p:par>
                        <p:par>
                          <p:cTn id="70" fill="hold">
                            <p:stCondLst>
                              <p:cond delay="0"/>
                            </p:stCondLst>
                            <p:childTnLst>
                              <p:par>
                                <p:cTn id="71" presetID="10" presetClass="entr" presetSubtype="0" fill="hold" grpId="0" nodeType="afterEffect">
                                  <p:stCondLst>
                                    <p:cond delay="5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
                                            <p:txEl>
                                              <p:pRg st="7" end="7"/>
                                            </p:txEl>
                                          </p:spTgt>
                                        </p:tgtEl>
                                        <p:attrNameLst>
                                          <p:attrName>style.visibility</p:attrName>
                                        </p:attrNameLst>
                                      </p:cBhvr>
                                      <p:to>
                                        <p:strVal val="visible"/>
                                      </p:to>
                                    </p:set>
                                  </p:childTnLst>
                                </p:cTn>
                              </p:par>
                              <p:par>
                                <p:cTn id="78" presetID="1" presetClass="exit" presetSubtype="0" fill="hold" nodeType="withEffect">
                                  <p:stCondLst>
                                    <p:cond delay="0"/>
                                  </p:stCondLst>
                                  <p:childTnLst>
                                    <p:set>
                                      <p:cBhvr>
                                        <p:cTn id="79" dur="1" fill="hold">
                                          <p:stCondLst>
                                            <p:cond delay="0"/>
                                          </p:stCondLst>
                                        </p:cTn>
                                        <p:tgtEl>
                                          <p:spTgt spid="20"/>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28"/>
                                        </p:tgtEl>
                                        <p:attrNameLst>
                                          <p:attrName>style.visibility</p:attrName>
                                        </p:attrNameLst>
                                      </p:cBhvr>
                                      <p:to>
                                        <p:strVal val="hidden"/>
                                      </p:to>
                                    </p:set>
                                  </p:childTnLst>
                                </p:cTn>
                              </p:par>
                              <p:par>
                                <p:cTn id="82" presetID="1" presetClass="entr" presetSubtype="0" fill="hold" nodeType="withEffect">
                                  <p:stCondLst>
                                    <p:cond delay="0"/>
                                  </p:stCondLst>
                                  <p:childTnLst>
                                    <p:set>
                                      <p:cBhvr>
                                        <p:cTn id="83" dur="1" fill="hold">
                                          <p:stCondLst>
                                            <p:cond delay="0"/>
                                          </p:stCondLst>
                                        </p:cTn>
                                        <p:tgtEl>
                                          <p:spTgt spid="21"/>
                                        </p:tgtEl>
                                        <p:attrNameLst>
                                          <p:attrName>style.visibility</p:attrName>
                                        </p:attrNameLst>
                                      </p:cBhvr>
                                      <p:to>
                                        <p:strVal val="visible"/>
                                      </p:to>
                                    </p:set>
                                  </p:childTnLst>
                                </p:cTn>
                              </p:par>
                              <p:par>
                                <p:cTn id="84" presetID="10" presetClass="entr" presetSubtype="0" fill="hold" grpId="0" nodeType="withEffect">
                                  <p:stCondLst>
                                    <p:cond delay="50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2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9"/>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4"/>
                                        </p:tgtEl>
                                        <p:attrNameLst>
                                          <p:attrName>style.visibility</p:attrName>
                                        </p:attrNameLst>
                                      </p:cBhvr>
                                      <p:to>
                                        <p:strVal val="visible"/>
                                      </p:to>
                                    </p:set>
                                  </p:childTnLst>
                                </p:cTn>
                              </p:par>
                            </p:childTnLst>
                          </p:cTn>
                        </p:par>
                        <p:par>
                          <p:cTn id="95" fill="hold">
                            <p:stCondLst>
                              <p:cond delay="0"/>
                            </p:stCondLst>
                            <p:childTnLst>
                              <p:par>
                                <p:cTn id="96" presetID="10" presetClass="entr" presetSubtype="0" fill="hold" grpId="0" nodeType="afterEffect">
                                  <p:stCondLst>
                                    <p:cond delay="50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par>
                          <p:cTn id="99" fill="hold">
                            <p:stCondLst>
                              <p:cond delay="1000"/>
                            </p:stCondLst>
                            <p:childTnLst>
                              <p:par>
                                <p:cTn id="100" presetID="10" presetClass="entr" presetSubtype="0" fill="hold" grpId="0" nodeType="afterEffect">
                                  <p:stCondLst>
                                    <p:cond delay="50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childTnLst>
                          </p:cTn>
                        </p:par>
                        <p:par>
                          <p:cTn id="103" fill="hold">
                            <p:stCondLst>
                              <p:cond delay="2000"/>
                            </p:stCondLst>
                            <p:childTnLst>
                              <p:par>
                                <p:cTn id="104" presetID="10" presetClass="entr" presetSubtype="0" fill="hold" grpId="0" nodeType="afterEffect">
                                  <p:stCondLst>
                                    <p:cond delay="50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childTnLst>
                          </p:cTn>
                        </p:par>
                        <p:par>
                          <p:cTn id="107" fill="hold">
                            <p:stCondLst>
                              <p:cond delay="3000"/>
                            </p:stCondLst>
                            <p:childTnLst>
                              <p:par>
                                <p:cTn id="108" presetID="10" presetClass="exit" presetSubtype="0" fill="hold" grpId="1" nodeType="afterEffect">
                                  <p:stCondLst>
                                    <p:cond delay="500"/>
                                  </p:stCondLst>
                                  <p:childTnLst>
                                    <p:animEffect transition="out" filter="fade">
                                      <p:cBhvr>
                                        <p:cTn id="109" dur="500"/>
                                        <p:tgtEl>
                                          <p:spTgt spid="30"/>
                                        </p:tgtEl>
                                      </p:cBhvr>
                                    </p:animEffect>
                                    <p:set>
                                      <p:cBhvr>
                                        <p:cTn id="110" dur="1" fill="hold">
                                          <p:stCondLst>
                                            <p:cond delay="499"/>
                                          </p:stCondLst>
                                        </p:cTn>
                                        <p:tgtEl>
                                          <p:spTgt spid="30"/>
                                        </p:tgtEl>
                                        <p:attrNameLst>
                                          <p:attrName>style.visibility</p:attrName>
                                        </p:attrNameLst>
                                      </p:cBhvr>
                                      <p:to>
                                        <p:strVal val="hidden"/>
                                      </p:to>
                                    </p:set>
                                  </p:childTnLst>
                                </p:cTn>
                              </p:par>
                              <p:par>
                                <p:cTn id="111" presetID="10" presetClass="exit" presetSubtype="0" fill="hold" grpId="1" nodeType="withEffect">
                                  <p:stCondLst>
                                    <p:cond delay="500"/>
                                  </p:stCondLst>
                                  <p:childTnLst>
                                    <p:animEffect transition="out" filter="fade">
                                      <p:cBhvr>
                                        <p:cTn id="112" dur="500"/>
                                        <p:tgtEl>
                                          <p:spTgt spid="31"/>
                                        </p:tgtEl>
                                      </p:cBhvr>
                                    </p:animEffect>
                                    <p:set>
                                      <p:cBhvr>
                                        <p:cTn id="113" dur="1" fill="hold">
                                          <p:stCondLst>
                                            <p:cond delay="499"/>
                                          </p:stCondLst>
                                        </p:cTn>
                                        <p:tgtEl>
                                          <p:spTgt spid="31"/>
                                        </p:tgtEl>
                                        <p:attrNameLst>
                                          <p:attrName>style.visibility</p:attrName>
                                        </p:attrNameLst>
                                      </p:cBhvr>
                                      <p:to>
                                        <p:strVal val="hidden"/>
                                      </p:to>
                                    </p:set>
                                  </p:childTnLst>
                                </p:cTn>
                              </p:par>
                              <p:par>
                                <p:cTn id="114" presetID="10" presetClass="exit" presetSubtype="0" fill="hold" grpId="1" nodeType="withEffect">
                                  <p:stCondLst>
                                    <p:cond delay="500"/>
                                  </p:stCondLst>
                                  <p:childTnLst>
                                    <p:animEffect transition="out" filter="fade">
                                      <p:cBhvr>
                                        <p:cTn id="115" dur="500"/>
                                        <p:tgtEl>
                                          <p:spTgt spid="32"/>
                                        </p:tgtEl>
                                      </p:cBhvr>
                                    </p:animEffect>
                                    <p:set>
                                      <p:cBhvr>
                                        <p:cTn id="116" dur="1" fill="hold">
                                          <p:stCondLst>
                                            <p:cond delay="499"/>
                                          </p:stCondLst>
                                        </p:cTn>
                                        <p:tgtEl>
                                          <p:spTgt spid="32"/>
                                        </p:tgtEl>
                                        <p:attrNameLst>
                                          <p:attrName>style.visibility</p:attrName>
                                        </p:attrNameLst>
                                      </p:cBhvr>
                                      <p:to>
                                        <p:strVal val="hidden"/>
                                      </p:to>
                                    </p:set>
                                  </p:childTnLst>
                                </p:cTn>
                              </p:par>
                            </p:childTnLst>
                          </p:cTn>
                        </p:par>
                        <p:par>
                          <p:cTn id="117" fill="hold">
                            <p:stCondLst>
                              <p:cond delay="4000"/>
                            </p:stCondLst>
                            <p:childTnLst>
                              <p:par>
                                <p:cTn id="118" presetID="10" presetClass="entr" presetSubtype="0" fill="hold" grpId="0" nodeType="afterEffect">
                                  <p:stCondLst>
                                    <p:cond delay="500"/>
                                  </p:stCondLst>
                                  <p:childTnLst>
                                    <p:set>
                                      <p:cBhvr>
                                        <p:cTn id="119" dur="1" fill="hold">
                                          <p:stCondLst>
                                            <p:cond delay="0"/>
                                          </p:stCondLst>
                                        </p:cTn>
                                        <p:tgtEl>
                                          <p:spTgt spid="33"/>
                                        </p:tgtEl>
                                        <p:attrNameLst>
                                          <p:attrName>style.visibility</p:attrName>
                                        </p:attrNameLst>
                                      </p:cBhvr>
                                      <p:to>
                                        <p:strVal val="visible"/>
                                      </p:to>
                                    </p:set>
                                    <p:animEffect transition="in" filter="fade">
                                      <p:cBhvr>
                                        <p:cTn id="12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4" grpId="0" animBg="1"/>
      <p:bldP spid="3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545910"/>
            <a:ext cx="10863606" cy="859808"/>
          </a:xfrm>
        </p:spPr>
        <p:txBody>
          <a:bodyPr>
            <a:normAutofit/>
          </a:bodyPr>
          <a:lstStyle/>
          <a:p>
            <a:r>
              <a:rPr lang="en-US" b="1" dirty="0" smtClean="0">
                <a:solidFill>
                  <a:srgbClr val="C00000"/>
                </a:solidFill>
                <a:latin typeface="+mn-lt"/>
              </a:rPr>
              <a:t>Outage Info OUT - </a:t>
            </a:r>
            <a:r>
              <a:rPr lang="en-US" b="1" dirty="0" err="1" smtClean="0">
                <a:solidFill>
                  <a:srgbClr val="C00000"/>
                </a:solidFill>
                <a:latin typeface="+mn-lt"/>
              </a:rPr>
              <a:t>OMSWebMap</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4" y="1825625"/>
            <a:ext cx="3508354" cy="4351339"/>
          </a:xfrm>
        </p:spPr>
        <p:txBody>
          <a:bodyPr>
            <a:normAutofit/>
          </a:bodyPr>
          <a:lstStyle/>
          <a:p>
            <a:r>
              <a:rPr lang="en-US" dirty="0" smtClean="0">
                <a:solidFill>
                  <a:srgbClr val="1E428A"/>
                </a:solidFill>
              </a:rPr>
              <a:t>Popup Modals</a:t>
            </a:r>
          </a:p>
          <a:p>
            <a:pPr lvl="1"/>
            <a:r>
              <a:rPr lang="en-US" dirty="0" smtClean="0">
                <a:solidFill>
                  <a:srgbClr val="1E428A"/>
                </a:solidFill>
              </a:rPr>
              <a:t>Provide information to your customers</a:t>
            </a:r>
          </a:p>
          <a:p>
            <a:pPr lvl="1"/>
            <a:r>
              <a:rPr lang="en-US" dirty="0" smtClean="0">
                <a:solidFill>
                  <a:srgbClr val="1E428A"/>
                </a:solidFill>
              </a:rPr>
              <a:t>Modal themes:</a:t>
            </a:r>
          </a:p>
          <a:p>
            <a:pPr lvl="2"/>
            <a:r>
              <a:rPr lang="en-US" dirty="0" smtClean="0">
                <a:solidFill>
                  <a:srgbClr val="1E428A"/>
                </a:solidFill>
              </a:rPr>
              <a:t>Info</a:t>
            </a:r>
          </a:p>
          <a:p>
            <a:pPr lvl="2"/>
            <a:r>
              <a:rPr lang="en-US" dirty="0" smtClean="0">
                <a:solidFill>
                  <a:srgbClr val="1E428A"/>
                </a:solidFill>
              </a:rPr>
              <a:t>Success</a:t>
            </a:r>
          </a:p>
          <a:p>
            <a:pPr lvl="2"/>
            <a:r>
              <a:rPr lang="en-US" dirty="0" smtClean="0">
                <a:solidFill>
                  <a:srgbClr val="1E428A"/>
                </a:solidFill>
              </a:rPr>
              <a:t>Warning</a:t>
            </a:r>
          </a:p>
          <a:p>
            <a:pPr lvl="2"/>
            <a:r>
              <a:rPr lang="en-US" dirty="0" smtClean="0">
                <a:solidFill>
                  <a:srgbClr val="1E428A"/>
                </a:solidFill>
              </a:rPr>
              <a:t>Error</a:t>
            </a:r>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InfoModal"/>
          <p:cNvPicPr>
            <a:picLocks noChangeAspect="1"/>
          </p:cNvPicPr>
          <p:nvPr/>
        </p:nvPicPr>
        <p:blipFill>
          <a:blip r:embed="rId6"/>
          <a:srcRect/>
          <a:stretch>
            <a:fillRect/>
          </a:stretch>
        </p:blipFill>
        <p:spPr bwMode="auto">
          <a:xfrm>
            <a:off x="5534347" y="1667032"/>
            <a:ext cx="3325813" cy="1543050"/>
          </a:xfrm>
          <a:prstGeom prst="rect">
            <a:avLst/>
          </a:prstGeom>
          <a:noFill/>
          <a:ln>
            <a:noFill/>
          </a:ln>
          <a:effectLst>
            <a:outerShdw blurRad="127000" dist="571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SuccessModal"/>
          <p:cNvPicPr>
            <a:picLocks noChangeAspect="1"/>
          </p:cNvPicPr>
          <p:nvPr/>
        </p:nvPicPr>
        <p:blipFill>
          <a:blip r:embed="rId7"/>
          <a:srcRect/>
          <a:stretch>
            <a:fillRect/>
          </a:stretch>
        </p:blipFill>
        <p:spPr bwMode="auto">
          <a:xfrm>
            <a:off x="6020122" y="2430619"/>
            <a:ext cx="3333750" cy="1352550"/>
          </a:xfrm>
          <a:prstGeom prst="rect">
            <a:avLst/>
          </a:prstGeom>
          <a:noFill/>
          <a:ln>
            <a:noFill/>
          </a:ln>
          <a:effectLst>
            <a:outerShdw blurRad="127000" dist="571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WarningModal"/>
          <p:cNvPicPr>
            <a:picLocks noChangeAspect="1"/>
          </p:cNvPicPr>
          <p:nvPr/>
        </p:nvPicPr>
        <p:blipFill>
          <a:blip r:embed="rId8"/>
          <a:srcRect/>
          <a:stretch>
            <a:fillRect/>
          </a:stretch>
        </p:blipFill>
        <p:spPr bwMode="auto">
          <a:xfrm>
            <a:off x="6575747" y="3135469"/>
            <a:ext cx="3333750" cy="1371600"/>
          </a:xfrm>
          <a:prstGeom prst="rect">
            <a:avLst/>
          </a:prstGeom>
          <a:noFill/>
          <a:ln>
            <a:noFill/>
          </a:ln>
          <a:effectLst>
            <a:outerShdw blurRad="127000" dist="571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ErrorModal"/>
          <p:cNvPicPr>
            <a:picLocks noChangeAspect="1"/>
          </p:cNvPicPr>
          <p:nvPr/>
        </p:nvPicPr>
        <p:blipFill>
          <a:blip r:embed="rId9"/>
          <a:srcRect/>
          <a:stretch>
            <a:fillRect/>
          </a:stretch>
        </p:blipFill>
        <p:spPr bwMode="auto">
          <a:xfrm>
            <a:off x="7202810" y="3865719"/>
            <a:ext cx="3314700" cy="1323975"/>
          </a:xfrm>
          <a:prstGeom prst="rect">
            <a:avLst/>
          </a:prstGeom>
          <a:noFill/>
          <a:ln>
            <a:noFill/>
          </a:ln>
          <a:effectLst>
            <a:outerShdw blurRad="127000" dist="571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0"/>
          <a:stretch>
            <a:fillRect/>
          </a:stretch>
        </p:blipFill>
        <p:spPr>
          <a:xfrm>
            <a:off x="4186109" y="1825625"/>
            <a:ext cx="6405348" cy="3697840"/>
          </a:xfrm>
          <a:prstGeom prst="rect">
            <a:avLst/>
          </a:prstGeom>
          <a:effectLst>
            <a:outerShdw blurRad="127000" dist="571500" dir="2700000" algn="tl" rotWithShape="0">
              <a:prstClr val="black">
                <a:alpha val="40000"/>
              </a:prstClr>
            </a:outerShdw>
          </a:effectLst>
        </p:spPr>
      </p:pic>
    </p:spTree>
    <p:extLst>
      <p:ext uri="{BB962C8B-B14F-4D97-AF65-F5344CB8AC3E}">
        <p14:creationId xmlns:p14="http://schemas.microsoft.com/office/powerpoint/2010/main" val="127607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545910"/>
            <a:ext cx="10863606" cy="859808"/>
          </a:xfrm>
        </p:spPr>
        <p:txBody>
          <a:bodyPr>
            <a:normAutofit/>
          </a:bodyPr>
          <a:lstStyle/>
          <a:p>
            <a:r>
              <a:rPr lang="en-US" b="1" dirty="0" smtClean="0">
                <a:solidFill>
                  <a:srgbClr val="C00000"/>
                </a:solidFill>
                <a:latin typeface="+mn-lt"/>
              </a:rPr>
              <a:t>Outage Info OUT - </a:t>
            </a:r>
            <a:r>
              <a:rPr lang="en-US" b="1" dirty="0" err="1" smtClean="0">
                <a:solidFill>
                  <a:srgbClr val="C00000"/>
                </a:solidFill>
                <a:latin typeface="+mn-lt"/>
              </a:rPr>
              <a:t>OMSWebMap</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4" y="1825625"/>
            <a:ext cx="4887798" cy="4351339"/>
          </a:xfrm>
        </p:spPr>
        <p:txBody>
          <a:bodyPr>
            <a:normAutofit/>
          </a:bodyPr>
          <a:lstStyle/>
          <a:p>
            <a:r>
              <a:rPr lang="en-US" dirty="0" smtClean="0">
                <a:solidFill>
                  <a:srgbClr val="1E428A"/>
                </a:solidFill>
              </a:rPr>
              <a:t>New Outage Boundaries</a:t>
            </a:r>
          </a:p>
          <a:p>
            <a:pPr lvl="1"/>
            <a:r>
              <a:rPr lang="en-US" dirty="0" smtClean="0">
                <a:solidFill>
                  <a:srgbClr val="1E428A"/>
                </a:solidFill>
              </a:rPr>
              <a:t>Optional</a:t>
            </a:r>
          </a:p>
          <a:p>
            <a:pPr lvl="1"/>
            <a:r>
              <a:rPr lang="en-US" dirty="0" smtClean="0">
                <a:solidFill>
                  <a:srgbClr val="1E428A"/>
                </a:solidFill>
              </a:rPr>
              <a:t>Show Affected Areas</a:t>
            </a:r>
          </a:p>
          <a:p>
            <a:pPr lvl="1"/>
            <a:r>
              <a:rPr lang="en-US" dirty="0" smtClean="0">
                <a:solidFill>
                  <a:srgbClr val="1E428A"/>
                </a:solidFill>
              </a:rPr>
              <a:t>Predicted / Confirmed Cases</a:t>
            </a:r>
          </a:p>
          <a:p>
            <a:pPr lvl="1"/>
            <a:r>
              <a:rPr lang="en-US" dirty="0" smtClean="0">
                <a:solidFill>
                  <a:srgbClr val="1E428A"/>
                </a:solidFill>
              </a:rPr>
              <a:t>Trace farthest meters in outage</a:t>
            </a:r>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7992" y="2033991"/>
            <a:ext cx="5116251" cy="3206750"/>
          </a:xfrm>
          <a:prstGeom prst="rect">
            <a:avLst/>
          </a:prstGeom>
          <a:effectLst>
            <a:outerShdw blurRad="127000" dist="571500" dir="2700000" algn="tl" rotWithShape="0">
              <a:prstClr val="black">
                <a:alpha val="40000"/>
              </a:prst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8662" y="1005840"/>
            <a:ext cx="7760898" cy="4920871"/>
          </a:xfrm>
          <a:prstGeom prst="rect">
            <a:avLst/>
          </a:prstGeom>
          <a:effectLst>
            <a:outerShdw blurRad="127000" dist="571500" dir="2700000" algn="tl" rotWithShape="0">
              <a:prstClr val="black">
                <a:alpha val="40000"/>
              </a:prstClr>
            </a:outerShdw>
          </a:effectLst>
        </p:spPr>
      </p:pic>
    </p:spTree>
    <p:extLst>
      <p:ext uri="{BB962C8B-B14F-4D97-AF65-F5344CB8AC3E}">
        <p14:creationId xmlns:p14="http://schemas.microsoft.com/office/powerpoint/2010/main" val="38874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4"/>
                                        </p:tgtEl>
                                      </p:cBhvr>
                                      <p:by x="150000" y="150000"/>
                                    </p:animScale>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545910"/>
            <a:ext cx="10863606" cy="859808"/>
          </a:xfrm>
        </p:spPr>
        <p:txBody>
          <a:bodyPr>
            <a:normAutofit/>
          </a:bodyPr>
          <a:lstStyle/>
          <a:p>
            <a:r>
              <a:rPr lang="en-US" b="1" dirty="0" smtClean="0">
                <a:solidFill>
                  <a:srgbClr val="C00000"/>
                </a:solidFill>
                <a:latin typeface="+mn-lt"/>
              </a:rPr>
              <a:t>Outage Info OUT - </a:t>
            </a:r>
            <a:r>
              <a:rPr lang="en-US" b="1" dirty="0" err="1" smtClean="0">
                <a:solidFill>
                  <a:srgbClr val="C00000"/>
                </a:solidFill>
                <a:latin typeface="+mn-lt"/>
              </a:rPr>
              <a:t>OMSWebMap</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4" y="1825625"/>
            <a:ext cx="4887798" cy="4351339"/>
          </a:xfrm>
        </p:spPr>
        <p:txBody>
          <a:bodyPr>
            <a:normAutofit/>
          </a:bodyPr>
          <a:lstStyle/>
          <a:p>
            <a:r>
              <a:rPr lang="en-US" dirty="0" smtClean="0">
                <a:solidFill>
                  <a:srgbClr val="1E428A"/>
                </a:solidFill>
              </a:rPr>
              <a:t>New Assigned Truck Icons</a:t>
            </a:r>
          </a:p>
          <a:p>
            <a:pPr lvl="1"/>
            <a:r>
              <a:rPr lang="en-US" dirty="0" smtClean="0">
                <a:solidFill>
                  <a:srgbClr val="1E428A"/>
                </a:solidFill>
              </a:rPr>
              <a:t>Optional</a:t>
            </a:r>
          </a:p>
          <a:p>
            <a:pPr lvl="1"/>
            <a:r>
              <a:rPr lang="en-US" dirty="0" smtClean="0">
                <a:solidFill>
                  <a:srgbClr val="1E428A"/>
                </a:solidFill>
              </a:rPr>
              <a:t>Show Truck Assigned to Outage</a:t>
            </a:r>
          </a:p>
          <a:p>
            <a:pPr lvl="1"/>
            <a:r>
              <a:rPr lang="en-US" dirty="0" smtClean="0">
                <a:solidFill>
                  <a:srgbClr val="1E428A"/>
                </a:solidFill>
              </a:rPr>
              <a:t>Truck Names for Internal Use</a:t>
            </a: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7992" y="2033991"/>
            <a:ext cx="5116251" cy="3206750"/>
          </a:xfrm>
          <a:prstGeom prst="rect">
            <a:avLst/>
          </a:prstGeom>
          <a:effectLst>
            <a:outerShdw blurRad="127000" dist="571500" dir="2700000" algn="tl" rotWithShape="0">
              <a:prstClr val="black">
                <a:alpha val="40000"/>
              </a:prst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9532" y="1036232"/>
            <a:ext cx="7832050" cy="4876888"/>
          </a:xfrm>
          <a:prstGeom prst="rect">
            <a:avLst/>
          </a:prstGeom>
          <a:effectLst>
            <a:outerShdw blurRad="127000" dist="571500" dir="2700000" algn="tl" rotWithShape="0">
              <a:prstClr val="black">
                <a:alpha val="40000"/>
              </a:prstClr>
            </a:outerShdw>
          </a:effectLst>
        </p:spPr>
      </p:pic>
      <p:pic>
        <p:nvPicPr>
          <p:cNvPr id="7" name="Picture 6"/>
          <p:cNvPicPr>
            <a:picLocks noChangeAspect="1"/>
          </p:cNvPicPr>
          <p:nvPr/>
        </p:nvPicPr>
        <p:blipFill>
          <a:blip r:embed="rId7"/>
          <a:stretch>
            <a:fillRect/>
          </a:stretch>
        </p:blipFill>
        <p:spPr>
          <a:xfrm>
            <a:off x="3889532" y="1036232"/>
            <a:ext cx="7780896" cy="4876888"/>
          </a:xfrm>
          <a:prstGeom prst="rect">
            <a:avLst/>
          </a:prstGeom>
          <a:effectLst>
            <a:outerShdw blurRad="127000" dist="571500" dir="2700000" algn="tl" rotWithShape="0">
              <a:prstClr val="black">
                <a:alpha val="40000"/>
              </a:prstClr>
            </a:outerShdw>
          </a:effectLst>
        </p:spPr>
      </p:pic>
    </p:spTree>
    <p:extLst>
      <p:ext uri="{BB962C8B-B14F-4D97-AF65-F5344CB8AC3E}">
        <p14:creationId xmlns:p14="http://schemas.microsoft.com/office/powerpoint/2010/main" val="2533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4"/>
                                        </p:tgtEl>
                                      </p:cBhvr>
                                      <p:by x="150000" y="150000"/>
                                    </p:animScale>
                                  </p:childTnLst>
                                </p:cTn>
                              </p:par>
                            </p:childTnLst>
                          </p:cTn>
                        </p:par>
                        <p:par>
                          <p:cTn id="19" fill="hold">
                            <p:stCondLst>
                              <p:cond delay="2000"/>
                            </p:stCondLst>
                            <p:childTnLst>
                              <p:par>
                                <p:cTn id="20" presetID="1" presetClass="exit" presetSubtype="0" fill="hold" nodeType="afterEffect">
                                  <p:stCondLst>
                                    <p:cond delay="0"/>
                                  </p:stCondLst>
                                  <p:childTnLst>
                                    <p:set>
                                      <p:cBhvr>
                                        <p:cTn id="21" dur="1" fill="hold">
                                          <p:stCondLst>
                                            <p:cond delay="0"/>
                                          </p:stCondLst>
                                        </p:cTn>
                                        <p:tgtEl>
                                          <p:spTgt spid="4"/>
                                        </p:tgtEl>
                                        <p:attrNameLst>
                                          <p:attrName>style.visibility</p:attrName>
                                        </p:attrNameLst>
                                      </p:cBhvr>
                                      <p:to>
                                        <p:strVal val="hidden"/>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4588" y="1358494"/>
            <a:ext cx="1981202" cy="4007040"/>
          </a:xfrm>
          <a:prstGeom prst="rect">
            <a:avLst/>
          </a:prstGeom>
          <a:effectLst/>
        </p:spPr>
      </p:pic>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4"/>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545910"/>
            <a:ext cx="10863606" cy="859808"/>
          </a:xfrm>
        </p:spPr>
        <p:txBody>
          <a:bodyPr>
            <a:normAutofit/>
          </a:bodyPr>
          <a:lstStyle/>
          <a:p>
            <a:r>
              <a:rPr lang="en-US" b="1" dirty="0" smtClean="0">
                <a:solidFill>
                  <a:srgbClr val="C00000"/>
                </a:solidFill>
                <a:latin typeface="+mn-lt"/>
              </a:rPr>
              <a:t>Outage Info OUT – Outage Alerts</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4" y="1825625"/>
            <a:ext cx="3489971" cy="4351339"/>
          </a:xfrm>
        </p:spPr>
        <p:txBody>
          <a:bodyPr>
            <a:normAutofit/>
          </a:bodyPr>
          <a:lstStyle/>
          <a:p>
            <a:r>
              <a:rPr lang="en-US" dirty="0" smtClean="0">
                <a:solidFill>
                  <a:srgbClr val="1E428A"/>
                </a:solidFill>
              </a:rPr>
              <a:t>Outage Alerts App</a:t>
            </a:r>
          </a:p>
          <a:p>
            <a:pPr lvl="1"/>
            <a:r>
              <a:rPr lang="en-US" dirty="0" smtClean="0">
                <a:solidFill>
                  <a:srgbClr val="1E428A"/>
                </a:solidFill>
              </a:rPr>
              <a:t>Runs on OMS Server</a:t>
            </a:r>
          </a:p>
          <a:p>
            <a:pPr lvl="1"/>
            <a:r>
              <a:rPr lang="en-US" dirty="0" smtClean="0">
                <a:solidFill>
                  <a:srgbClr val="1E428A"/>
                </a:solidFill>
              </a:rPr>
              <a:t>Issues:</a:t>
            </a:r>
          </a:p>
          <a:p>
            <a:pPr lvl="2"/>
            <a:r>
              <a:rPr lang="en-US" dirty="0" smtClean="0">
                <a:solidFill>
                  <a:srgbClr val="1E428A"/>
                </a:solidFill>
              </a:rPr>
              <a:t>Email</a:t>
            </a:r>
          </a:p>
          <a:p>
            <a:pPr lvl="2"/>
            <a:r>
              <a:rPr lang="en-US" dirty="0" smtClean="0">
                <a:solidFill>
                  <a:srgbClr val="1E428A"/>
                </a:solidFill>
              </a:rPr>
              <a:t>Text Messages</a:t>
            </a:r>
          </a:p>
          <a:p>
            <a:pPr lvl="1"/>
            <a:r>
              <a:rPr lang="en-US" dirty="0" smtClean="0">
                <a:solidFill>
                  <a:srgbClr val="1E428A"/>
                </a:solidFill>
              </a:rPr>
              <a:t>Based on:</a:t>
            </a:r>
          </a:p>
          <a:p>
            <a:pPr lvl="2"/>
            <a:r>
              <a:rPr lang="en-US" dirty="0" smtClean="0">
                <a:solidFill>
                  <a:srgbClr val="1E428A"/>
                </a:solidFill>
              </a:rPr>
              <a:t>Thresholds</a:t>
            </a:r>
          </a:p>
          <a:p>
            <a:pPr lvl="2"/>
            <a:r>
              <a:rPr lang="en-US" dirty="0" smtClean="0">
                <a:solidFill>
                  <a:srgbClr val="1E428A"/>
                </a:solidFill>
              </a:rPr>
              <a:t>Case Statuses</a:t>
            </a:r>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5"/>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6"/>
          <a:stretch>
            <a:fillRect/>
          </a:stretch>
        </p:blipFill>
        <p:spPr>
          <a:xfrm>
            <a:off x="10181968" y="5801675"/>
            <a:ext cx="1911179" cy="932337"/>
          </a:xfrm>
          <a:prstGeom prst="rect">
            <a:avLst/>
          </a:prstGeom>
        </p:spPr>
      </p:pic>
      <p:pic>
        <p:nvPicPr>
          <p:cNvPr id="1030" name="Picture 6" descr="database development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0165" y="2547077"/>
            <a:ext cx="2391864" cy="2062216"/>
          </a:xfrm>
          <a:prstGeom prst="rect">
            <a:avLst/>
          </a:prstGeom>
          <a:noFill/>
          <a:extLst>
            <a:ext uri="{909E8E84-426E-40DD-AFC4-6F175D3DCCD1}">
              <a14:hiddenFill xmlns:a14="http://schemas.microsoft.com/office/drawing/2010/main">
                <a:solidFill>
                  <a:srgbClr val="FFFFFF"/>
                </a:solidFill>
              </a14:hiddenFill>
            </a:ext>
          </a:extLst>
        </p:spPr>
      </p:pic>
      <p:sp>
        <p:nvSpPr>
          <p:cNvPr id="9" name="Lightning Bolt 8" hidden="1"/>
          <p:cNvSpPr/>
          <p:nvPr/>
        </p:nvSpPr>
        <p:spPr>
          <a:xfrm rot="2646705">
            <a:off x="6772133" y="2589285"/>
            <a:ext cx="796812" cy="1062112"/>
          </a:xfrm>
          <a:prstGeom prst="lightningBolt">
            <a:avLst/>
          </a:prstGeom>
          <a:solidFill>
            <a:srgbClr val="1A428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59894" y="2244595"/>
            <a:ext cx="655320" cy="369332"/>
          </a:xfrm>
          <a:prstGeom prst="rect">
            <a:avLst/>
          </a:prstGeom>
          <a:noFill/>
        </p:spPr>
        <p:txBody>
          <a:bodyPr wrap="square" rtlCol="0">
            <a:spAutoFit/>
          </a:bodyPr>
          <a:lstStyle/>
          <a:p>
            <a:r>
              <a:rPr lang="en-US" dirty="0" smtClean="0"/>
              <a:t>OMS</a:t>
            </a:r>
            <a:endParaRPr lang="en-US" dirty="0"/>
          </a:p>
        </p:txBody>
      </p:sp>
      <p:sp>
        <p:nvSpPr>
          <p:cNvPr id="14" name="Right Arrow 13"/>
          <p:cNvSpPr/>
          <p:nvPr/>
        </p:nvSpPr>
        <p:spPr>
          <a:xfrm>
            <a:off x="5685656" y="3237250"/>
            <a:ext cx="2286000" cy="1254444"/>
          </a:xfrm>
          <a:prstGeom prst="rightArrow">
            <a:avLst/>
          </a:prstGeom>
          <a:solidFill>
            <a:srgbClr val="8196CF"/>
          </a:solidFill>
          <a:ln>
            <a:solidFill>
              <a:srgbClr val="304493"/>
            </a:solidFill>
          </a:ln>
          <a:effectLst>
            <a:outerShdw blurRad="127000" dist="571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9097" y="1876938"/>
            <a:ext cx="6138424" cy="3100948"/>
          </a:xfrm>
          <a:prstGeom prst="rect">
            <a:avLst/>
          </a:prstGeom>
          <a:effectLst>
            <a:outerShdw blurRad="127000" dist="571500" dir="2700000" algn="tl" rotWithShape="0">
              <a:prstClr val="black">
                <a:alpha val="40000"/>
              </a:prstClr>
            </a:outerShdw>
          </a:effectLst>
        </p:spPr>
      </p:pic>
      <p:pic>
        <p:nvPicPr>
          <p:cNvPr id="16" name="Picture 15"/>
          <p:cNvPicPr>
            <a:picLocks noChangeAspect="1"/>
          </p:cNvPicPr>
          <p:nvPr/>
        </p:nvPicPr>
        <p:blipFill>
          <a:blip r:embed="rId9"/>
          <a:stretch>
            <a:fillRect/>
          </a:stretch>
        </p:blipFill>
        <p:spPr>
          <a:xfrm>
            <a:off x="4142487" y="1487721"/>
            <a:ext cx="5715900" cy="4624046"/>
          </a:xfrm>
          <a:prstGeom prst="rect">
            <a:avLst/>
          </a:prstGeom>
          <a:effectLst>
            <a:outerShdw blurRad="127000" dist="571500" dir="2700000" algn="tl" rotWithShape="0">
              <a:prstClr val="black">
                <a:alpha val="40000"/>
              </a:prstClr>
            </a:outerShdw>
          </a:effectLst>
        </p:spPr>
      </p:pic>
      <p:grpSp>
        <p:nvGrpSpPr>
          <p:cNvPr id="23" name="Group 22"/>
          <p:cNvGrpSpPr/>
          <p:nvPr/>
        </p:nvGrpSpPr>
        <p:grpSpPr>
          <a:xfrm>
            <a:off x="6822104" y="1426434"/>
            <a:ext cx="2008262" cy="4061768"/>
            <a:chOff x="7478317" y="1358494"/>
            <a:chExt cx="2237928" cy="4526276"/>
          </a:xfrm>
        </p:grpSpPr>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8317" y="1358494"/>
              <a:ext cx="2237928" cy="4526276"/>
            </a:xfrm>
            <a:prstGeom prst="rect">
              <a:avLst/>
            </a:prstGeom>
            <a:effectLst/>
          </p:spPr>
        </p:pic>
        <p:pic>
          <p:nvPicPr>
            <p:cNvPr id="21" name="Picture 20"/>
            <p:cNvPicPr>
              <a:picLocks noChangeAspect="1"/>
            </p:cNvPicPr>
            <p:nvPr/>
          </p:nvPicPr>
          <p:blipFill>
            <a:blip r:embed="rId10"/>
            <a:stretch>
              <a:fillRect/>
            </a:stretch>
          </p:blipFill>
          <p:spPr>
            <a:xfrm>
              <a:off x="7722632" y="2035466"/>
              <a:ext cx="1811656" cy="3222333"/>
            </a:xfrm>
            <a:prstGeom prst="rect">
              <a:avLst/>
            </a:prstGeom>
          </p:spPr>
        </p:pic>
      </p:grpSp>
      <p:pic>
        <p:nvPicPr>
          <p:cNvPr id="26" name="Threshold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59894" y="1888716"/>
            <a:ext cx="5929234" cy="3016496"/>
          </a:xfrm>
          <a:prstGeom prst="rect">
            <a:avLst/>
          </a:prstGeom>
          <a:effectLst>
            <a:outerShdw blurRad="127000" dist="571500" dir="2700000" algn="tl" rotWithShape="0">
              <a:prstClr val="black">
                <a:alpha val="40000"/>
              </a:prstClr>
            </a:outerShdw>
          </a:effectLst>
        </p:spPr>
      </p:pic>
    </p:spTree>
    <p:extLst>
      <p:ext uri="{BB962C8B-B14F-4D97-AF65-F5344CB8AC3E}">
        <p14:creationId xmlns:p14="http://schemas.microsoft.com/office/powerpoint/2010/main" val="22517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030"/>
                                        </p:tgtEl>
                                      </p:cBhvr>
                                    </p:animEffect>
                                    <p:set>
                                      <p:cBhvr>
                                        <p:cTn id="9" dur="1" fill="hold">
                                          <p:stCondLst>
                                            <p:cond delay="499"/>
                                          </p:stCondLst>
                                        </p:cTn>
                                        <p:tgtEl>
                                          <p:spTgt spid="1030"/>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childTnLst>
                                </p:cTn>
                              </p:par>
                              <p:par>
                                <p:cTn id="52" presetID="10" presetClass="exit" presetSubtype="0" fill="hold"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EEF6069-DE62-9643-B786-9CB1E343CDD3}"/>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smtClean="0">
                <a:solidFill>
                  <a:srgbClr val="C00000"/>
                </a:solidFill>
                <a:latin typeface="+mn-lt"/>
              </a:rPr>
              <a:t>Outage Info OUT – Alert Types</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sz="half" idx="1"/>
          </p:nvPr>
        </p:nvSpPr>
        <p:spPr>
          <a:xfrm>
            <a:off x="838200" y="1825626"/>
            <a:ext cx="5181600" cy="3794289"/>
          </a:xfrm>
        </p:spPr>
        <p:txBody>
          <a:bodyPr/>
          <a:lstStyle/>
          <a:p>
            <a:pPr lvl="0"/>
            <a:r>
              <a:rPr lang="en-US" dirty="0" smtClean="0">
                <a:solidFill>
                  <a:srgbClr val="1E428A"/>
                </a:solidFill>
              </a:rPr>
              <a:t>System Alerts</a:t>
            </a:r>
          </a:p>
          <a:p>
            <a:pPr lvl="1"/>
            <a:r>
              <a:rPr lang="en-US" dirty="0" err="1">
                <a:solidFill>
                  <a:srgbClr val="1E428A"/>
                </a:solidFill>
              </a:rPr>
              <a:t>Membersout</a:t>
            </a:r>
            <a:r>
              <a:rPr lang="en-US" dirty="0">
                <a:solidFill>
                  <a:srgbClr val="1E428A"/>
                </a:solidFill>
              </a:rPr>
              <a:t> (system wide)</a:t>
            </a:r>
          </a:p>
          <a:p>
            <a:pPr lvl="1"/>
            <a:r>
              <a:rPr lang="en-US" dirty="0">
                <a:solidFill>
                  <a:srgbClr val="1E428A"/>
                </a:solidFill>
              </a:rPr>
              <a:t>New Call</a:t>
            </a:r>
          </a:p>
          <a:p>
            <a:pPr lvl="1"/>
            <a:r>
              <a:rPr lang="en-US" dirty="0">
                <a:solidFill>
                  <a:srgbClr val="1E428A"/>
                </a:solidFill>
              </a:rPr>
              <a:t>Priority Account (</a:t>
            </a:r>
            <a:r>
              <a:rPr lang="en-US" dirty="0" err="1">
                <a:solidFill>
                  <a:srgbClr val="1E428A"/>
                </a:solidFill>
              </a:rPr>
              <a:t>xtraservice</a:t>
            </a:r>
            <a:r>
              <a:rPr lang="en-US" dirty="0">
                <a:solidFill>
                  <a:srgbClr val="1E428A"/>
                </a:solidFill>
              </a:rPr>
              <a:t>)</a:t>
            </a:r>
          </a:p>
          <a:p>
            <a:pPr lvl="1"/>
            <a:r>
              <a:rPr lang="en-US" dirty="0">
                <a:solidFill>
                  <a:srgbClr val="1E428A"/>
                </a:solidFill>
              </a:rPr>
              <a:t>Key Account (account number)</a:t>
            </a:r>
          </a:p>
          <a:p>
            <a:pPr lvl="1"/>
            <a:r>
              <a:rPr lang="en-US" dirty="0">
                <a:solidFill>
                  <a:srgbClr val="1E428A"/>
                </a:solidFill>
              </a:rPr>
              <a:t>CRC Registration Status</a:t>
            </a:r>
          </a:p>
          <a:p>
            <a:pPr lvl="1"/>
            <a:r>
              <a:rPr lang="en-US" dirty="0">
                <a:solidFill>
                  <a:srgbClr val="1E428A"/>
                </a:solidFill>
              </a:rPr>
              <a:t>OMS Client Disconnects</a:t>
            </a:r>
          </a:p>
          <a:p>
            <a:pPr lvl="1"/>
            <a:r>
              <a:rPr lang="en-US" dirty="0">
                <a:solidFill>
                  <a:srgbClr val="1E428A"/>
                </a:solidFill>
              </a:rPr>
              <a:t>Disk Space on OMS Machine</a:t>
            </a:r>
          </a:p>
          <a:p>
            <a:pPr lvl="1"/>
            <a:endParaRPr lang="en-US" dirty="0">
              <a:solidFill>
                <a:srgbClr val="1E428A"/>
              </a:solidFill>
            </a:endParaRPr>
          </a:p>
        </p:txBody>
      </p:sp>
      <p:sp>
        <p:nvSpPr>
          <p:cNvPr id="4" name="Content Placeholder 3">
            <a:extLst>
              <a:ext uri="{FF2B5EF4-FFF2-40B4-BE49-F238E27FC236}">
                <a16:creationId xmlns:a16="http://schemas.microsoft.com/office/drawing/2014/main" xmlns="" id="{183277E0-4F51-764F-A725-4B88FABF2B44}"/>
              </a:ext>
            </a:extLst>
          </p:cNvPr>
          <p:cNvSpPr>
            <a:spLocks noGrp="1"/>
          </p:cNvSpPr>
          <p:nvPr>
            <p:ph sz="half" idx="2"/>
          </p:nvPr>
        </p:nvSpPr>
        <p:spPr>
          <a:xfrm>
            <a:off x="6172200" y="1825626"/>
            <a:ext cx="5181600" cy="3794289"/>
          </a:xfrm>
        </p:spPr>
        <p:txBody>
          <a:bodyPr/>
          <a:lstStyle/>
          <a:p>
            <a:r>
              <a:rPr lang="en-US" dirty="0" smtClean="0">
                <a:solidFill>
                  <a:srgbClr val="1E428A"/>
                </a:solidFill>
              </a:rPr>
              <a:t>Case Alerts</a:t>
            </a:r>
          </a:p>
          <a:p>
            <a:pPr lvl="1"/>
            <a:r>
              <a:rPr lang="en-US" dirty="0" err="1">
                <a:solidFill>
                  <a:srgbClr val="1E428A"/>
                </a:solidFill>
              </a:rPr>
              <a:t>Membersout</a:t>
            </a:r>
            <a:r>
              <a:rPr lang="en-US" dirty="0">
                <a:solidFill>
                  <a:srgbClr val="1E428A"/>
                </a:solidFill>
              </a:rPr>
              <a:t> (per case)</a:t>
            </a:r>
          </a:p>
          <a:p>
            <a:pPr lvl="1"/>
            <a:r>
              <a:rPr lang="en-US" dirty="0">
                <a:solidFill>
                  <a:srgbClr val="1E428A"/>
                </a:solidFill>
              </a:rPr>
              <a:t>Call Bundle</a:t>
            </a:r>
          </a:p>
          <a:p>
            <a:pPr lvl="1"/>
            <a:r>
              <a:rPr lang="en-US" dirty="0">
                <a:solidFill>
                  <a:srgbClr val="1E428A"/>
                </a:solidFill>
              </a:rPr>
              <a:t>Predicted</a:t>
            </a:r>
          </a:p>
          <a:p>
            <a:pPr lvl="1"/>
            <a:r>
              <a:rPr lang="en-US" dirty="0">
                <a:solidFill>
                  <a:srgbClr val="1E428A"/>
                </a:solidFill>
              </a:rPr>
              <a:t>Confirmed</a:t>
            </a:r>
          </a:p>
          <a:p>
            <a:pPr lvl="1"/>
            <a:r>
              <a:rPr lang="en-US" dirty="0" err="1">
                <a:solidFill>
                  <a:srgbClr val="1E428A"/>
                </a:solidFill>
              </a:rPr>
              <a:t>Restorals</a:t>
            </a:r>
            <a:endParaRPr lang="en-US" dirty="0">
              <a:solidFill>
                <a:srgbClr val="1E428A"/>
              </a:solidFill>
            </a:endParaRPr>
          </a:p>
          <a:p>
            <a:pPr lvl="1"/>
            <a:endParaRPr lang="en-US" dirty="0">
              <a:solidFill>
                <a:srgbClr val="1E428A"/>
              </a:solidFill>
            </a:endParaRPr>
          </a:p>
        </p:txBody>
      </p:sp>
      <p:pic>
        <p:nvPicPr>
          <p:cNvPr id="6" name="Picture 5">
            <a:extLst>
              <a:ext uri="{FF2B5EF4-FFF2-40B4-BE49-F238E27FC236}">
                <a16:creationId xmlns:a16="http://schemas.microsoft.com/office/drawing/2014/main" xmlns="" id="{9B331D46-8CD2-E34E-934B-71CBDC3B748B}"/>
              </a:ext>
            </a:extLst>
          </p:cNvPr>
          <p:cNvPicPr>
            <a:picLocks noChangeAspect="1"/>
          </p:cNvPicPr>
          <p:nvPr/>
        </p:nvPicPr>
        <p:blipFill>
          <a:blip r:embed="rId4"/>
          <a:stretch>
            <a:fillRect/>
          </a:stretch>
        </p:blipFill>
        <p:spPr>
          <a:xfrm>
            <a:off x="0" y="5029200"/>
            <a:ext cx="12192000" cy="1828800"/>
          </a:xfrm>
          <a:prstGeom prst="rect">
            <a:avLst/>
          </a:prstGeom>
        </p:spPr>
      </p:pic>
      <p:pic>
        <p:nvPicPr>
          <p:cNvPr id="7" name="Picture 6">
            <a:extLst>
              <a:ext uri="{FF2B5EF4-FFF2-40B4-BE49-F238E27FC236}">
                <a16:creationId xmlns:a16="http://schemas.microsoft.com/office/drawing/2014/main" xmlns="" id="{38F5FB7A-4AF1-3C46-9D2A-8E1E8971DD5B}"/>
              </a:ext>
            </a:extLst>
          </p:cNvPr>
          <p:cNvPicPr>
            <a:picLocks noChangeAspect="1"/>
          </p:cNvPicPr>
          <p:nvPr/>
        </p:nvPicPr>
        <p:blipFill>
          <a:blip r:embed="rId5"/>
          <a:stretch>
            <a:fillRect/>
          </a:stretch>
        </p:blipFill>
        <p:spPr>
          <a:xfrm>
            <a:off x="10181968" y="5801675"/>
            <a:ext cx="1911179" cy="932337"/>
          </a:xfrm>
          <a:prstGeom prst="rect">
            <a:avLst/>
          </a:prstGeom>
        </p:spPr>
      </p:pic>
    </p:spTree>
    <p:extLst>
      <p:ext uri="{BB962C8B-B14F-4D97-AF65-F5344CB8AC3E}">
        <p14:creationId xmlns:p14="http://schemas.microsoft.com/office/powerpoint/2010/main" val="3348599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EEF6069-DE62-9643-B786-9CB1E343CDD3}"/>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smtClean="0">
                <a:solidFill>
                  <a:srgbClr val="C00000"/>
                </a:solidFill>
                <a:latin typeface="+mn-lt"/>
              </a:rPr>
              <a:t>Outage Info OUT – New to Alerts</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sz="half" idx="1"/>
          </p:nvPr>
        </p:nvSpPr>
        <p:spPr>
          <a:xfrm>
            <a:off x="838200" y="1825626"/>
            <a:ext cx="5181600" cy="3794289"/>
          </a:xfrm>
        </p:spPr>
        <p:txBody>
          <a:bodyPr/>
          <a:lstStyle/>
          <a:p>
            <a:pPr lvl="0"/>
            <a:r>
              <a:rPr lang="en-US" dirty="0" smtClean="0">
                <a:solidFill>
                  <a:srgbClr val="1E428A"/>
                </a:solidFill>
              </a:rPr>
              <a:t>Added Support:</a:t>
            </a:r>
          </a:p>
          <a:p>
            <a:pPr lvl="1"/>
            <a:r>
              <a:rPr lang="en-US" dirty="0" smtClean="0">
                <a:solidFill>
                  <a:srgbClr val="1E428A"/>
                </a:solidFill>
              </a:rPr>
              <a:t>Authenticated email</a:t>
            </a:r>
          </a:p>
          <a:p>
            <a:pPr lvl="1"/>
            <a:r>
              <a:rPr lang="en-US" dirty="0" smtClean="0">
                <a:solidFill>
                  <a:srgbClr val="1E428A"/>
                </a:solidFill>
              </a:rPr>
              <a:t>TLS / SSL encryption</a:t>
            </a:r>
          </a:p>
          <a:p>
            <a:pPr lvl="1"/>
            <a:r>
              <a:rPr lang="en-US" dirty="0" smtClean="0">
                <a:solidFill>
                  <a:srgbClr val="1E428A"/>
                </a:solidFill>
              </a:rPr>
              <a:t>Text only email systems</a:t>
            </a:r>
          </a:p>
        </p:txBody>
      </p:sp>
      <p:sp>
        <p:nvSpPr>
          <p:cNvPr id="4" name="Content Placeholder 3">
            <a:extLst>
              <a:ext uri="{FF2B5EF4-FFF2-40B4-BE49-F238E27FC236}">
                <a16:creationId xmlns:a16="http://schemas.microsoft.com/office/drawing/2014/main" xmlns="" id="{183277E0-4F51-764F-A725-4B88FABF2B44}"/>
              </a:ext>
            </a:extLst>
          </p:cNvPr>
          <p:cNvSpPr>
            <a:spLocks noGrp="1"/>
          </p:cNvSpPr>
          <p:nvPr>
            <p:ph sz="half" idx="2"/>
          </p:nvPr>
        </p:nvSpPr>
        <p:spPr>
          <a:xfrm>
            <a:off x="6172200" y="1825626"/>
            <a:ext cx="5181600" cy="3794289"/>
          </a:xfrm>
        </p:spPr>
        <p:txBody>
          <a:bodyPr/>
          <a:lstStyle/>
          <a:p>
            <a:r>
              <a:rPr lang="en-US" dirty="0" smtClean="0">
                <a:solidFill>
                  <a:srgbClr val="1E428A"/>
                </a:solidFill>
              </a:rPr>
              <a:t>In Development:</a:t>
            </a:r>
          </a:p>
          <a:p>
            <a:pPr lvl="1"/>
            <a:r>
              <a:rPr lang="en-US" dirty="0" smtClean="0">
                <a:solidFill>
                  <a:srgbClr val="1E428A"/>
                </a:solidFill>
              </a:rPr>
              <a:t>Alerts based on Call Volume</a:t>
            </a:r>
          </a:p>
          <a:p>
            <a:pPr lvl="1"/>
            <a:r>
              <a:rPr lang="en-US" dirty="0" smtClean="0">
                <a:solidFill>
                  <a:srgbClr val="1E428A"/>
                </a:solidFill>
              </a:rPr>
              <a:t>Alerts based on Feeder</a:t>
            </a:r>
          </a:p>
          <a:p>
            <a:pPr lvl="1"/>
            <a:r>
              <a:rPr lang="en-US" dirty="0" smtClean="0">
                <a:solidFill>
                  <a:srgbClr val="1E428A"/>
                </a:solidFill>
              </a:rPr>
              <a:t>Suppress Outage Alerts during certain time periods for a given list.</a:t>
            </a:r>
            <a:endParaRPr lang="en-US" dirty="0">
              <a:solidFill>
                <a:srgbClr val="1E428A"/>
              </a:solidFill>
            </a:endParaRPr>
          </a:p>
          <a:p>
            <a:pPr lvl="1"/>
            <a:endParaRPr lang="en-US" dirty="0">
              <a:solidFill>
                <a:srgbClr val="1E428A"/>
              </a:solidFill>
            </a:endParaRPr>
          </a:p>
        </p:txBody>
      </p:sp>
      <p:pic>
        <p:nvPicPr>
          <p:cNvPr id="6" name="Picture 5">
            <a:extLst>
              <a:ext uri="{FF2B5EF4-FFF2-40B4-BE49-F238E27FC236}">
                <a16:creationId xmlns:a16="http://schemas.microsoft.com/office/drawing/2014/main" xmlns="" id="{9B331D46-8CD2-E34E-934B-71CBDC3B748B}"/>
              </a:ext>
            </a:extLst>
          </p:cNvPr>
          <p:cNvPicPr>
            <a:picLocks noChangeAspect="1"/>
          </p:cNvPicPr>
          <p:nvPr/>
        </p:nvPicPr>
        <p:blipFill>
          <a:blip r:embed="rId4"/>
          <a:stretch>
            <a:fillRect/>
          </a:stretch>
        </p:blipFill>
        <p:spPr>
          <a:xfrm>
            <a:off x="0" y="5029200"/>
            <a:ext cx="12192000" cy="1828800"/>
          </a:xfrm>
          <a:prstGeom prst="rect">
            <a:avLst/>
          </a:prstGeom>
        </p:spPr>
      </p:pic>
      <p:pic>
        <p:nvPicPr>
          <p:cNvPr id="7" name="Picture 6">
            <a:extLst>
              <a:ext uri="{FF2B5EF4-FFF2-40B4-BE49-F238E27FC236}">
                <a16:creationId xmlns:a16="http://schemas.microsoft.com/office/drawing/2014/main" xmlns="" id="{38F5FB7A-4AF1-3C46-9D2A-8E1E8971DD5B}"/>
              </a:ext>
            </a:extLst>
          </p:cNvPr>
          <p:cNvPicPr>
            <a:picLocks noChangeAspect="1"/>
          </p:cNvPicPr>
          <p:nvPr/>
        </p:nvPicPr>
        <p:blipFill>
          <a:blip r:embed="rId5"/>
          <a:stretch>
            <a:fillRect/>
          </a:stretch>
        </p:blipFill>
        <p:spPr>
          <a:xfrm>
            <a:off x="10181968" y="5801675"/>
            <a:ext cx="1911179" cy="932337"/>
          </a:xfrm>
          <a:prstGeom prst="rect">
            <a:avLst/>
          </a:prstGeom>
        </p:spPr>
      </p:pic>
    </p:spTree>
    <p:extLst>
      <p:ext uri="{BB962C8B-B14F-4D97-AF65-F5344CB8AC3E}">
        <p14:creationId xmlns:p14="http://schemas.microsoft.com/office/powerpoint/2010/main" val="5837494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368967"/>
            <a:ext cx="10863606" cy="934791"/>
          </a:xfrm>
        </p:spPr>
        <p:txBody>
          <a:bodyPr>
            <a:normAutofit/>
          </a:bodyPr>
          <a:lstStyle/>
          <a:p>
            <a:r>
              <a:rPr lang="en-US" b="1" dirty="0" smtClean="0">
                <a:solidFill>
                  <a:srgbClr val="C00000"/>
                </a:solidFill>
                <a:latin typeface="+mn-lt"/>
              </a:rPr>
              <a:t>Outage I/O – Review</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1115836" y="1550470"/>
            <a:ext cx="6263532" cy="3802436"/>
          </a:xfrm>
        </p:spPr>
        <p:txBody>
          <a:bodyPr>
            <a:normAutofit/>
          </a:bodyPr>
          <a:lstStyle/>
          <a:p>
            <a:r>
              <a:rPr lang="en-US" dirty="0" smtClean="0">
                <a:solidFill>
                  <a:srgbClr val="1E428A"/>
                </a:solidFill>
              </a:rPr>
              <a:t>Improve Outage Communication</a:t>
            </a:r>
          </a:p>
          <a:p>
            <a:pPr lvl="1"/>
            <a:r>
              <a:rPr lang="en-US" dirty="0" smtClean="0">
                <a:solidFill>
                  <a:srgbClr val="1E428A"/>
                </a:solidFill>
              </a:rPr>
              <a:t>Outage Info IN</a:t>
            </a:r>
          </a:p>
          <a:p>
            <a:pPr lvl="1"/>
            <a:r>
              <a:rPr lang="en-US" dirty="0" smtClean="0">
                <a:solidFill>
                  <a:srgbClr val="1E428A"/>
                </a:solidFill>
              </a:rPr>
              <a:t>Outage Info OUT</a:t>
            </a:r>
          </a:p>
          <a:p>
            <a:r>
              <a:rPr lang="en-US" dirty="0" smtClean="0">
                <a:solidFill>
                  <a:srgbClr val="1E428A"/>
                </a:solidFill>
              </a:rPr>
              <a:t>Additional Configuration Required</a:t>
            </a:r>
          </a:p>
          <a:p>
            <a:pPr lvl="1"/>
            <a:r>
              <a:rPr lang="en-US" dirty="0" smtClean="0">
                <a:solidFill>
                  <a:srgbClr val="1E428A"/>
                </a:solidFill>
              </a:rPr>
              <a:t>We are here to help!</a:t>
            </a:r>
          </a:p>
          <a:p>
            <a:r>
              <a:rPr lang="en-US" dirty="0" smtClean="0">
                <a:solidFill>
                  <a:srgbClr val="1E428A"/>
                </a:solidFill>
              </a:rPr>
              <a:t>Get more out of your OMS</a:t>
            </a:r>
          </a:p>
          <a:p>
            <a:pPr lvl="1"/>
            <a:r>
              <a:rPr lang="en-US" dirty="0" smtClean="0">
                <a:solidFill>
                  <a:srgbClr val="1E428A"/>
                </a:solidFill>
              </a:rPr>
              <a:t>Streamline Communication</a:t>
            </a:r>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3074"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0755" y="1269626"/>
            <a:ext cx="3750624" cy="411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66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EEF6069-DE62-9643-B786-9CB1E343CDD3}"/>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p:txBody>
          <a:bodyPr/>
          <a:lstStyle/>
          <a:p>
            <a:r>
              <a:rPr lang="en-US" b="1" dirty="0">
                <a:solidFill>
                  <a:srgbClr val="C00000"/>
                </a:solidFill>
              </a:rPr>
              <a:t>Outage I/O - Recap</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sz="half" idx="1"/>
          </p:nvPr>
        </p:nvSpPr>
        <p:spPr>
          <a:xfrm>
            <a:off x="838200" y="1690690"/>
            <a:ext cx="5181600" cy="3929225"/>
          </a:xfrm>
        </p:spPr>
        <p:txBody>
          <a:bodyPr>
            <a:normAutofit/>
          </a:bodyPr>
          <a:lstStyle/>
          <a:p>
            <a:r>
              <a:rPr lang="en-US" dirty="0">
                <a:solidFill>
                  <a:srgbClr val="1E428A"/>
                </a:solidFill>
              </a:rPr>
              <a:t>Outage </a:t>
            </a:r>
            <a:r>
              <a:rPr lang="en-US" dirty="0" smtClean="0">
                <a:solidFill>
                  <a:srgbClr val="1E428A"/>
                </a:solidFill>
              </a:rPr>
              <a:t>Reporting</a:t>
            </a:r>
          </a:p>
          <a:p>
            <a:pPr lvl="1"/>
            <a:r>
              <a:rPr lang="en-US" dirty="0" smtClean="0">
                <a:solidFill>
                  <a:srgbClr val="1E428A"/>
                </a:solidFill>
              </a:rPr>
              <a:t>Built </a:t>
            </a:r>
            <a:r>
              <a:rPr lang="en-US" dirty="0">
                <a:solidFill>
                  <a:srgbClr val="1E428A"/>
                </a:solidFill>
              </a:rPr>
              <a:t>in to </a:t>
            </a:r>
            <a:r>
              <a:rPr lang="en-US" dirty="0" err="1">
                <a:solidFill>
                  <a:srgbClr val="1E428A"/>
                </a:solidFill>
              </a:rPr>
              <a:t>OMSWebMap</a:t>
            </a:r>
            <a:endParaRPr lang="en-US" dirty="0">
              <a:solidFill>
                <a:srgbClr val="1E428A"/>
              </a:solidFill>
            </a:endParaRPr>
          </a:p>
          <a:p>
            <a:pPr lvl="1"/>
            <a:r>
              <a:rPr lang="en-US" dirty="0" smtClean="0">
                <a:solidFill>
                  <a:srgbClr val="1E428A"/>
                </a:solidFill>
              </a:rPr>
              <a:t>Reduces Call Volume</a:t>
            </a:r>
            <a:endParaRPr lang="en-US" dirty="0">
              <a:solidFill>
                <a:srgbClr val="1E428A"/>
              </a:solidFill>
            </a:endParaRPr>
          </a:p>
          <a:p>
            <a:pPr lvl="1"/>
            <a:r>
              <a:rPr lang="en-US" dirty="0" smtClean="0">
                <a:solidFill>
                  <a:srgbClr val="1E428A"/>
                </a:solidFill>
              </a:rPr>
              <a:t>Customer interface to OMS</a:t>
            </a:r>
          </a:p>
          <a:p>
            <a:r>
              <a:rPr lang="en-US" dirty="0" smtClean="0">
                <a:solidFill>
                  <a:srgbClr val="1E428A"/>
                </a:solidFill>
              </a:rPr>
              <a:t>New </a:t>
            </a:r>
            <a:r>
              <a:rPr lang="en-US" dirty="0" err="1" smtClean="0">
                <a:solidFill>
                  <a:srgbClr val="1E428A"/>
                </a:solidFill>
              </a:rPr>
              <a:t>OMSWebMap</a:t>
            </a:r>
            <a:r>
              <a:rPr lang="en-US" dirty="0" smtClean="0">
                <a:solidFill>
                  <a:srgbClr val="1E428A"/>
                </a:solidFill>
              </a:rPr>
              <a:t> Features</a:t>
            </a:r>
          </a:p>
          <a:p>
            <a:pPr lvl="1"/>
            <a:r>
              <a:rPr lang="en-US" dirty="0" smtClean="0">
                <a:solidFill>
                  <a:srgbClr val="1E428A"/>
                </a:solidFill>
              </a:rPr>
              <a:t>Popup Modals</a:t>
            </a:r>
          </a:p>
          <a:p>
            <a:pPr lvl="1"/>
            <a:r>
              <a:rPr lang="en-US" dirty="0" smtClean="0">
                <a:solidFill>
                  <a:srgbClr val="1E428A"/>
                </a:solidFill>
              </a:rPr>
              <a:t>Affected Boundaries</a:t>
            </a:r>
          </a:p>
          <a:p>
            <a:pPr lvl="1"/>
            <a:r>
              <a:rPr lang="en-US" dirty="0" smtClean="0">
                <a:solidFill>
                  <a:srgbClr val="1E428A"/>
                </a:solidFill>
              </a:rPr>
              <a:t>Truck Icons</a:t>
            </a:r>
          </a:p>
        </p:txBody>
      </p:sp>
      <p:sp>
        <p:nvSpPr>
          <p:cNvPr id="4" name="Content Placeholder 3">
            <a:extLst>
              <a:ext uri="{FF2B5EF4-FFF2-40B4-BE49-F238E27FC236}">
                <a16:creationId xmlns:a16="http://schemas.microsoft.com/office/drawing/2014/main" xmlns="" id="{183277E0-4F51-764F-A725-4B88FABF2B44}"/>
              </a:ext>
            </a:extLst>
          </p:cNvPr>
          <p:cNvSpPr>
            <a:spLocks noGrp="1"/>
          </p:cNvSpPr>
          <p:nvPr>
            <p:ph sz="half" idx="2"/>
          </p:nvPr>
        </p:nvSpPr>
        <p:spPr>
          <a:xfrm>
            <a:off x="6172200" y="1690690"/>
            <a:ext cx="5181600" cy="3929225"/>
          </a:xfrm>
        </p:spPr>
        <p:txBody>
          <a:bodyPr>
            <a:normAutofit/>
          </a:bodyPr>
          <a:lstStyle/>
          <a:p>
            <a:r>
              <a:rPr lang="en-US" dirty="0" smtClean="0">
                <a:solidFill>
                  <a:srgbClr val="1E428A"/>
                </a:solidFill>
              </a:rPr>
              <a:t>Outage </a:t>
            </a:r>
            <a:r>
              <a:rPr lang="en-US" dirty="0">
                <a:solidFill>
                  <a:srgbClr val="1E428A"/>
                </a:solidFill>
              </a:rPr>
              <a:t>Alerts App</a:t>
            </a:r>
          </a:p>
          <a:p>
            <a:pPr lvl="1"/>
            <a:r>
              <a:rPr lang="en-US" dirty="0">
                <a:solidFill>
                  <a:srgbClr val="1E428A"/>
                </a:solidFill>
              </a:rPr>
              <a:t>Alert key personnel to outage </a:t>
            </a:r>
            <a:r>
              <a:rPr lang="en-US" dirty="0" smtClean="0">
                <a:solidFill>
                  <a:srgbClr val="1E428A"/>
                </a:solidFill>
              </a:rPr>
              <a:t>conditions automatically</a:t>
            </a:r>
            <a:endParaRPr lang="en-US" dirty="0">
              <a:solidFill>
                <a:srgbClr val="1E428A"/>
              </a:solidFill>
            </a:endParaRPr>
          </a:p>
          <a:p>
            <a:pPr lvl="1"/>
            <a:r>
              <a:rPr lang="en-US" dirty="0">
                <a:solidFill>
                  <a:srgbClr val="1E428A"/>
                </a:solidFill>
              </a:rPr>
              <a:t>Keep tabs on system </a:t>
            </a:r>
            <a:r>
              <a:rPr lang="en-US" dirty="0" smtClean="0">
                <a:solidFill>
                  <a:srgbClr val="1E428A"/>
                </a:solidFill>
              </a:rPr>
              <a:t>/ machine conditions</a:t>
            </a:r>
            <a:endParaRPr lang="en-US" dirty="0">
              <a:solidFill>
                <a:srgbClr val="1E428A"/>
              </a:solidFill>
            </a:endParaRPr>
          </a:p>
          <a:p>
            <a:pPr lvl="1"/>
            <a:endParaRPr lang="en-US" dirty="0">
              <a:solidFill>
                <a:srgbClr val="1E428A"/>
              </a:solidFill>
            </a:endParaRPr>
          </a:p>
        </p:txBody>
      </p:sp>
      <p:pic>
        <p:nvPicPr>
          <p:cNvPr id="6" name="Picture 5">
            <a:extLst>
              <a:ext uri="{FF2B5EF4-FFF2-40B4-BE49-F238E27FC236}">
                <a16:creationId xmlns:a16="http://schemas.microsoft.com/office/drawing/2014/main" xmlns="" id="{9B331D46-8CD2-E34E-934B-71CBDC3B748B}"/>
              </a:ext>
            </a:extLst>
          </p:cNvPr>
          <p:cNvPicPr>
            <a:picLocks noChangeAspect="1"/>
          </p:cNvPicPr>
          <p:nvPr/>
        </p:nvPicPr>
        <p:blipFill>
          <a:blip r:embed="rId4"/>
          <a:stretch>
            <a:fillRect/>
          </a:stretch>
        </p:blipFill>
        <p:spPr>
          <a:xfrm>
            <a:off x="0" y="5029200"/>
            <a:ext cx="12192000" cy="1828800"/>
          </a:xfrm>
          <a:prstGeom prst="rect">
            <a:avLst/>
          </a:prstGeom>
        </p:spPr>
      </p:pic>
      <p:pic>
        <p:nvPicPr>
          <p:cNvPr id="7" name="Picture 6">
            <a:extLst>
              <a:ext uri="{FF2B5EF4-FFF2-40B4-BE49-F238E27FC236}">
                <a16:creationId xmlns:a16="http://schemas.microsoft.com/office/drawing/2014/main" xmlns="" id="{38F5FB7A-4AF1-3C46-9D2A-8E1E8971DD5B}"/>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5" name="Picture 4"/>
          <p:cNvPicPr>
            <a:picLocks noChangeAspect="1"/>
          </p:cNvPicPr>
          <p:nvPr/>
        </p:nvPicPr>
        <p:blipFill>
          <a:blip r:embed="rId6"/>
          <a:stretch>
            <a:fillRect/>
          </a:stretch>
        </p:blipFill>
        <p:spPr>
          <a:xfrm>
            <a:off x="6481010" y="3655302"/>
            <a:ext cx="4235116" cy="1507702"/>
          </a:xfrm>
          <a:prstGeom prst="rect">
            <a:avLst/>
          </a:prstGeom>
        </p:spPr>
      </p:pic>
    </p:spTree>
    <p:extLst>
      <p:ext uri="{BB962C8B-B14F-4D97-AF65-F5344CB8AC3E}">
        <p14:creationId xmlns:p14="http://schemas.microsoft.com/office/powerpoint/2010/main" val="112056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838200" y="395785"/>
            <a:ext cx="10515600" cy="968991"/>
          </a:xfrm>
        </p:spPr>
        <p:txBody>
          <a:bodyPr/>
          <a:lstStyle/>
          <a:p>
            <a:r>
              <a:rPr lang="en-US" b="1" dirty="0" smtClean="0">
                <a:solidFill>
                  <a:srgbClr val="C00000"/>
                </a:solidFill>
                <a:latin typeface="+mn-lt"/>
              </a:rPr>
              <a:t>OUTAGE I/O - Topics</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838200" y="1364776"/>
            <a:ext cx="10515600" cy="4812187"/>
          </a:xfrm>
        </p:spPr>
        <p:txBody>
          <a:bodyPr/>
          <a:lstStyle/>
          <a:p>
            <a:r>
              <a:rPr lang="en-US" dirty="0" smtClean="0">
                <a:solidFill>
                  <a:srgbClr val="1E428A"/>
                </a:solidFill>
              </a:rPr>
              <a:t>Overview</a:t>
            </a:r>
          </a:p>
          <a:p>
            <a:pPr lvl="1"/>
            <a:r>
              <a:rPr lang="en-US" dirty="0" smtClean="0">
                <a:solidFill>
                  <a:srgbClr val="1E428A"/>
                </a:solidFill>
              </a:rPr>
              <a:t>New Solutions</a:t>
            </a:r>
          </a:p>
          <a:p>
            <a:pPr lvl="1"/>
            <a:r>
              <a:rPr lang="en-US" dirty="0" smtClean="0">
                <a:solidFill>
                  <a:srgbClr val="1E428A"/>
                </a:solidFill>
              </a:rPr>
              <a:t>Improve Communication</a:t>
            </a:r>
          </a:p>
          <a:p>
            <a:r>
              <a:rPr lang="en-US" dirty="0" smtClean="0">
                <a:solidFill>
                  <a:srgbClr val="1E428A"/>
                </a:solidFill>
              </a:rPr>
              <a:t>Outage Info IN</a:t>
            </a:r>
          </a:p>
          <a:p>
            <a:pPr lvl="1"/>
            <a:r>
              <a:rPr lang="en-US" dirty="0" smtClean="0">
                <a:solidFill>
                  <a:srgbClr val="1E428A"/>
                </a:solidFill>
              </a:rPr>
              <a:t>Reporting via </a:t>
            </a:r>
            <a:r>
              <a:rPr lang="en-US" dirty="0" err="1" smtClean="0">
                <a:solidFill>
                  <a:srgbClr val="1E428A"/>
                </a:solidFill>
              </a:rPr>
              <a:t>OMSWebMap</a:t>
            </a:r>
            <a:endParaRPr lang="en-US" dirty="0" smtClean="0">
              <a:solidFill>
                <a:srgbClr val="1E428A"/>
              </a:solidFill>
            </a:endParaRPr>
          </a:p>
          <a:p>
            <a:r>
              <a:rPr lang="en-US" dirty="0" smtClean="0">
                <a:solidFill>
                  <a:srgbClr val="1E428A"/>
                </a:solidFill>
              </a:rPr>
              <a:t>Outage Info OUT</a:t>
            </a:r>
          </a:p>
          <a:p>
            <a:pPr lvl="1"/>
            <a:r>
              <a:rPr lang="en-US" dirty="0" smtClean="0">
                <a:solidFill>
                  <a:srgbClr val="1E428A"/>
                </a:solidFill>
              </a:rPr>
              <a:t>New features in </a:t>
            </a:r>
            <a:r>
              <a:rPr lang="en-US" dirty="0" err="1" smtClean="0">
                <a:solidFill>
                  <a:srgbClr val="1E428A"/>
                </a:solidFill>
              </a:rPr>
              <a:t>OMSWebMap</a:t>
            </a:r>
            <a:endParaRPr lang="en-US" dirty="0" smtClean="0">
              <a:solidFill>
                <a:srgbClr val="1E428A"/>
              </a:solidFill>
            </a:endParaRPr>
          </a:p>
          <a:p>
            <a:pPr lvl="1"/>
            <a:r>
              <a:rPr lang="en-US" dirty="0" smtClean="0">
                <a:solidFill>
                  <a:srgbClr val="1E428A"/>
                </a:solidFill>
              </a:rPr>
              <a:t>Outage Alerts App</a:t>
            </a:r>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spTree>
    <p:extLst>
      <p:ext uri="{BB962C8B-B14F-4D97-AF65-F5344CB8AC3E}">
        <p14:creationId xmlns:p14="http://schemas.microsoft.com/office/powerpoint/2010/main" val="21496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545910"/>
            <a:ext cx="10863606" cy="859808"/>
          </a:xfrm>
        </p:spPr>
        <p:txBody>
          <a:bodyPr>
            <a:normAutofit/>
          </a:bodyPr>
          <a:lstStyle/>
          <a:p>
            <a:r>
              <a:rPr lang="en-US" b="1" dirty="0" smtClean="0">
                <a:solidFill>
                  <a:srgbClr val="C00000"/>
                </a:solidFill>
                <a:latin typeface="+mn-lt"/>
              </a:rPr>
              <a:t>QUESTIONS?</a:t>
            </a:r>
            <a:endParaRPr lang="en-US" b="1" dirty="0">
              <a:solidFill>
                <a:srgbClr val="C00000"/>
              </a:solidFill>
              <a:latin typeface="+mn-lt"/>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2"/>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3"/>
          <a:stretch>
            <a:fillRect/>
          </a:stretch>
        </p:blipFill>
        <p:spPr>
          <a:xfrm>
            <a:off x="10181968" y="5801675"/>
            <a:ext cx="1911179" cy="932337"/>
          </a:xfrm>
          <a:prstGeom prst="rect">
            <a:avLst/>
          </a:prstGeom>
        </p:spPr>
      </p:pic>
      <p:pic>
        <p:nvPicPr>
          <p:cNvPr id="7" name="Picture 6">
            <a:extLst>
              <a:ext uri="{FF2B5EF4-FFF2-40B4-BE49-F238E27FC236}">
                <a16:creationId xmlns:a16="http://schemas.microsoft.com/office/drawing/2014/main" xmlns="" id="{C017DCE8-1555-964A-B11F-DD9D5CCE5A6C}"/>
              </a:ext>
            </a:extLst>
          </p:cNvPr>
          <p:cNvPicPr>
            <a:picLocks noChangeAspect="1"/>
          </p:cNvPicPr>
          <p:nvPr/>
        </p:nvPicPr>
        <p:blipFill>
          <a:blip r:embed="rId4"/>
          <a:stretch>
            <a:fillRect/>
          </a:stretch>
        </p:blipFill>
        <p:spPr>
          <a:xfrm>
            <a:off x="5741627" y="545910"/>
            <a:ext cx="5395930" cy="4746322"/>
          </a:xfrm>
          <a:prstGeom prst="rect">
            <a:avLst/>
          </a:prstGeom>
        </p:spPr>
      </p:pic>
    </p:spTree>
    <p:extLst>
      <p:ext uri="{BB962C8B-B14F-4D97-AF65-F5344CB8AC3E}">
        <p14:creationId xmlns:p14="http://schemas.microsoft.com/office/powerpoint/2010/main" val="2027558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106214"/>
            <a:ext cx="10863606" cy="676212"/>
          </a:xfrm>
        </p:spPr>
        <p:txBody>
          <a:bodyPr>
            <a:normAutofit fontScale="90000"/>
          </a:bodyPr>
          <a:lstStyle/>
          <a:p>
            <a:r>
              <a:rPr lang="en-US" b="1" dirty="0">
                <a:solidFill>
                  <a:srgbClr val="C00000"/>
                </a:solidFill>
                <a:latin typeface="+mn-lt"/>
              </a:rPr>
              <a:t>Outage Reporting Definitions</a:t>
            </a: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4" y="876693"/>
            <a:ext cx="9775596" cy="5300271"/>
          </a:xfrm>
        </p:spPr>
        <p:txBody>
          <a:bodyPr/>
          <a:lstStyle/>
          <a:p>
            <a:r>
              <a:rPr lang="en-US" dirty="0">
                <a:solidFill>
                  <a:srgbClr val="1E428A"/>
                </a:solidFill>
              </a:rPr>
              <a:t>Call: </a:t>
            </a:r>
            <a:r>
              <a:rPr lang="en-US" sz="2000" dirty="0">
                <a:solidFill>
                  <a:srgbClr val="1E428A"/>
                </a:solidFill>
              </a:rPr>
              <a:t>Report of an outage from an active Consumer that resolves to a record in CIS tab of OMS.</a:t>
            </a:r>
          </a:p>
          <a:p>
            <a:r>
              <a:rPr lang="en-US" dirty="0">
                <a:solidFill>
                  <a:srgbClr val="1E428A"/>
                </a:solidFill>
              </a:rPr>
              <a:t>Unresolved Call: </a:t>
            </a:r>
            <a:r>
              <a:rPr lang="en-US" sz="2000" dirty="0">
                <a:solidFill>
                  <a:srgbClr val="1E428A"/>
                </a:solidFill>
              </a:rPr>
              <a:t>Report of an outage from a consumer that does not resolve to a record in the CIS tab of OMS.</a:t>
            </a:r>
          </a:p>
          <a:p>
            <a:r>
              <a:rPr lang="en-US" dirty="0">
                <a:solidFill>
                  <a:srgbClr val="1E428A"/>
                </a:solidFill>
              </a:rPr>
              <a:t>Case: </a:t>
            </a:r>
            <a:r>
              <a:rPr lang="en-US" sz="2000" dirty="0" smtClean="0">
                <a:solidFill>
                  <a:srgbClr val="1E428A"/>
                </a:solidFill>
              </a:rPr>
              <a:t>An Outage Situation in OMS.</a:t>
            </a:r>
            <a:endParaRPr lang="en-US" sz="2000" dirty="0">
              <a:solidFill>
                <a:srgbClr val="1E428A"/>
              </a:solidFill>
            </a:endParaRPr>
          </a:p>
          <a:p>
            <a:r>
              <a:rPr lang="en-US" dirty="0">
                <a:solidFill>
                  <a:srgbClr val="1E428A"/>
                </a:solidFill>
              </a:rPr>
              <a:t>Web Form: </a:t>
            </a:r>
            <a:r>
              <a:rPr lang="en-US" sz="2000" dirty="0" smtClean="0">
                <a:solidFill>
                  <a:srgbClr val="1E428A"/>
                </a:solidFill>
              </a:rPr>
              <a:t>An internet based form that contains inputs to collect data.</a:t>
            </a:r>
            <a:endParaRPr lang="en-US" sz="2000" dirty="0">
              <a:solidFill>
                <a:srgbClr val="1E428A"/>
              </a:solidFill>
            </a:endParaRPr>
          </a:p>
          <a:p>
            <a:r>
              <a:rPr lang="en-US" dirty="0">
                <a:solidFill>
                  <a:srgbClr val="1E428A"/>
                </a:solidFill>
              </a:rPr>
              <a:t>Call Backs: </a:t>
            </a:r>
            <a:r>
              <a:rPr lang="en-US" sz="2000" dirty="0">
                <a:solidFill>
                  <a:srgbClr val="1E428A"/>
                </a:solidFill>
              </a:rPr>
              <a:t>When a call is placed into OMS with a flag that the caller would like to receive a call back in regard to their outage situation.</a:t>
            </a:r>
          </a:p>
          <a:p>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spTree>
    <p:extLst>
      <p:ext uri="{BB962C8B-B14F-4D97-AF65-F5344CB8AC3E}">
        <p14:creationId xmlns:p14="http://schemas.microsoft.com/office/powerpoint/2010/main" val="84792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2"/>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106214"/>
            <a:ext cx="10863606" cy="676212"/>
          </a:xfrm>
        </p:spPr>
        <p:txBody>
          <a:bodyPr>
            <a:normAutofit fontScale="90000"/>
          </a:bodyPr>
          <a:lstStyle/>
          <a:p>
            <a:r>
              <a:rPr lang="en-US" b="1" dirty="0">
                <a:solidFill>
                  <a:srgbClr val="C00000"/>
                </a:solidFill>
                <a:latin typeface="+mn-lt"/>
              </a:rPr>
              <a:t>Outage </a:t>
            </a:r>
            <a:r>
              <a:rPr lang="en-US" b="1" dirty="0" smtClean="0">
                <a:solidFill>
                  <a:srgbClr val="C00000"/>
                </a:solidFill>
                <a:latin typeface="+mn-lt"/>
              </a:rPr>
              <a:t>Alerts </a:t>
            </a:r>
            <a:r>
              <a:rPr lang="en-US" b="1" dirty="0">
                <a:solidFill>
                  <a:srgbClr val="C00000"/>
                </a:solidFill>
                <a:latin typeface="+mn-lt"/>
              </a:rPr>
              <a:t>Definitions</a:t>
            </a: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4" y="876693"/>
            <a:ext cx="9775596" cy="5300271"/>
          </a:xfrm>
        </p:spPr>
        <p:txBody>
          <a:bodyPr>
            <a:normAutofit/>
          </a:bodyPr>
          <a:lstStyle/>
          <a:p>
            <a:r>
              <a:rPr lang="en-US" dirty="0">
                <a:solidFill>
                  <a:srgbClr val="1E428A"/>
                </a:solidFill>
              </a:rPr>
              <a:t>Email Server: </a:t>
            </a:r>
            <a:r>
              <a:rPr lang="en-US" sz="1900" dirty="0">
                <a:solidFill>
                  <a:srgbClr val="1E428A"/>
                </a:solidFill>
              </a:rPr>
              <a:t>The server that handles your email traffic on your internal network.</a:t>
            </a:r>
          </a:p>
          <a:p>
            <a:r>
              <a:rPr lang="en-US" dirty="0">
                <a:solidFill>
                  <a:srgbClr val="1E428A"/>
                </a:solidFill>
              </a:rPr>
              <a:t>Email: </a:t>
            </a:r>
            <a:r>
              <a:rPr lang="en-US" sz="1900" dirty="0">
                <a:solidFill>
                  <a:srgbClr val="1E428A"/>
                </a:solidFill>
              </a:rPr>
              <a:t>An electronic message sent over the WWW from one email address to another.</a:t>
            </a:r>
          </a:p>
          <a:p>
            <a:r>
              <a:rPr lang="en-US" dirty="0">
                <a:solidFill>
                  <a:srgbClr val="1E428A"/>
                </a:solidFill>
              </a:rPr>
              <a:t>SMS: </a:t>
            </a:r>
            <a:r>
              <a:rPr lang="en-US" sz="1800" dirty="0">
                <a:solidFill>
                  <a:srgbClr val="1E428A"/>
                </a:solidFill>
              </a:rPr>
              <a:t>Short Message Service / Text Message.</a:t>
            </a:r>
          </a:p>
          <a:p>
            <a:r>
              <a:rPr lang="en-US" dirty="0">
                <a:solidFill>
                  <a:srgbClr val="1E428A"/>
                </a:solidFill>
              </a:rPr>
              <a:t>Scope: </a:t>
            </a:r>
            <a:r>
              <a:rPr lang="en-US" sz="1800" dirty="0">
                <a:solidFill>
                  <a:srgbClr val="1E428A"/>
                </a:solidFill>
              </a:rPr>
              <a:t>The extent to which an Outage Alert setting applies. System / Case</a:t>
            </a:r>
          </a:p>
          <a:p>
            <a:r>
              <a:rPr lang="en-US" dirty="0">
                <a:solidFill>
                  <a:srgbClr val="1E428A"/>
                </a:solidFill>
              </a:rPr>
              <a:t>Threshold: </a:t>
            </a:r>
            <a:r>
              <a:rPr lang="en-US" sz="1800" dirty="0">
                <a:solidFill>
                  <a:srgbClr val="1E428A"/>
                </a:solidFill>
              </a:rPr>
              <a:t>The value used as a measure to trigger an Outage Alert action.</a:t>
            </a:r>
          </a:p>
          <a:p>
            <a:r>
              <a:rPr lang="en-US" dirty="0">
                <a:solidFill>
                  <a:srgbClr val="1E428A"/>
                </a:solidFill>
              </a:rPr>
              <a:t>Priority Service: </a:t>
            </a:r>
            <a:r>
              <a:rPr lang="en-US" sz="1800" dirty="0">
                <a:solidFill>
                  <a:srgbClr val="1E428A"/>
                </a:solidFill>
              </a:rPr>
              <a:t>These are consumers such as Hospitals, Waste Water, Oxygen with values coming over from UPN or GIS.</a:t>
            </a:r>
          </a:p>
          <a:p>
            <a:r>
              <a:rPr lang="en-US" dirty="0">
                <a:solidFill>
                  <a:srgbClr val="1E428A"/>
                </a:solidFill>
              </a:rPr>
              <a:t>Key Accounts:  </a:t>
            </a:r>
            <a:r>
              <a:rPr lang="en-US" sz="1800" dirty="0">
                <a:solidFill>
                  <a:srgbClr val="1E428A"/>
                </a:solidFill>
              </a:rPr>
              <a:t>An account that is considered a high priority.  A threshold for a key account can be set for a certain account number or list of account numbers.</a:t>
            </a:r>
          </a:p>
          <a:p>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3"/>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4"/>
          <a:stretch>
            <a:fillRect/>
          </a:stretch>
        </p:blipFill>
        <p:spPr>
          <a:xfrm>
            <a:off x="10181968" y="5801675"/>
            <a:ext cx="1911179" cy="932337"/>
          </a:xfrm>
          <a:prstGeom prst="rect">
            <a:avLst/>
          </a:prstGeom>
        </p:spPr>
      </p:pic>
    </p:spTree>
    <p:extLst>
      <p:ext uri="{BB962C8B-B14F-4D97-AF65-F5344CB8AC3E}">
        <p14:creationId xmlns:p14="http://schemas.microsoft.com/office/powerpoint/2010/main" val="387214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573206"/>
            <a:ext cx="10863606" cy="668740"/>
          </a:xfrm>
        </p:spPr>
        <p:txBody>
          <a:bodyPr>
            <a:normAutofit fontScale="90000"/>
          </a:bodyPr>
          <a:lstStyle/>
          <a:p>
            <a:r>
              <a:rPr lang="en-US" b="1" dirty="0" smtClean="0">
                <a:solidFill>
                  <a:srgbClr val="C00000"/>
                </a:solidFill>
                <a:latin typeface="+mn-lt"/>
              </a:rPr>
              <a:t>Outage Info IN</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4" y="1825625"/>
            <a:ext cx="6447900" cy="4351339"/>
          </a:xfrm>
        </p:spPr>
        <p:txBody>
          <a:bodyPr>
            <a:normAutofit/>
          </a:bodyPr>
          <a:lstStyle/>
          <a:p>
            <a:r>
              <a:rPr lang="en-US" dirty="0">
                <a:solidFill>
                  <a:srgbClr val="1E428A"/>
                </a:solidFill>
              </a:rPr>
              <a:t>Outage Reporting via </a:t>
            </a:r>
            <a:r>
              <a:rPr lang="en-US" dirty="0" err="1">
                <a:solidFill>
                  <a:srgbClr val="1E428A"/>
                </a:solidFill>
              </a:rPr>
              <a:t>OMSWebMap</a:t>
            </a:r>
            <a:endParaRPr lang="en-US" dirty="0">
              <a:solidFill>
                <a:srgbClr val="1E428A"/>
              </a:solidFill>
            </a:endParaRPr>
          </a:p>
          <a:p>
            <a:pPr lvl="1"/>
            <a:r>
              <a:rPr lang="en-US" dirty="0">
                <a:solidFill>
                  <a:srgbClr val="1E428A"/>
                </a:solidFill>
              </a:rPr>
              <a:t>Configuration</a:t>
            </a:r>
          </a:p>
          <a:p>
            <a:pPr lvl="1"/>
            <a:r>
              <a:rPr lang="en-US" dirty="0">
                <a:solidFill>
                  <a:srgbClr val="1E428A"/>
                </a:solidFill>
              </a:rPr>
              <a:t>Reporting an Outage</a:t>
            </a:r>
          </a:p>
          <a:p>
            <a:pPr lvl="1"/>
            <a:r>
              <a:rPr lang="en-US" dirty="0">
                <a:solidFill>
                  <a:srgbClr val="1E428A"/>
                </a:solidFill>
              </a:rPr>
              <a:t>Checking Outage Status</a:t>
            </a:r>
          </a:p>
          <a:p>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6"/>
          <p:cNvPicPr>
            <a:picLocks noChangeAspect="1"/>
          </p:cNvPicPr>
          <p:nvPr/>
        </p:nvPicPr>
        <p:blipFill>
          <a:blip r:embed="rId6"/>
          <a:stretch>
            <a:fillRect/>
          </a:stretch>
        </p:blipFill>
        <p:spPr>
          <a:xfrm>
            <a:off x="6785694" y="965919"/>
            <a:ext cx="2328454" cy="5116938"/>
          </a:xfrm>
          <a:prstGeom prst="rect">
            <a:avLst/>
          </a:prstGeom>
          <a:effectLst>
            <a:outerShdw blurRad="127000" dist="571500" dir="2700000" algn="tl" rotWithShape="0">
              <a:prstClr val="black">
                <a:alpha val="40000"/>
              </a:prstClr>
            </a:outerShdw>
          </a:effectLst>
        </p:spPr>
      </p:pic>
    </p:spTree>
    <p:extLst>
      <p:ext uri="{BB962C8B-B14F-4D97-AF65-F5344CB8AC3E}">
        <p14:creationId xmlns:p14="http://schemas.microsoft.com/office/powerpoint/2010/main" val="414401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106213"/>
            <a:ext cx="10863606" cy="1081143"/>
          </a:xfrm>
        </p:spPr>
        <p:txBody>
          <a:bodyPr>
            <a:normAutofit/>
          </a:bodyPr>
          <a:lstStyle/>
          <a:p>
            <a:r>
              <a:rPr lang="en-US" b="1" dirty="0" smtClean="0">
                <a:solidFill>
                  <a:srgbClr val="C00000"/>
                </a:solidFill>
                <a:latin typeface="+mn-lt"/>
              </a:rPr>
              <a:t>Outage Info IN - </a:t>
            </a:r>
            <a:r>
              <a:rPr lang="en-US" b="1" dirty="0" err="1" smtClean="0">
                <a:solidFill>
                  <a:srgbClr val="C00000"/>
                </a:solidFill>
                <a:latin typeface="+mn-lt"/>
              </a:rPr>
              <a:t>OMSWebMap</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5" y="1187356"/>
            <a:ext cx="5270525" cy="4774215"/>
          </a:xfrm>
        </p:spPr>
        <p:txBody>
          <a:bodyPr>
            <a:normAutofit/>
          </a:bodyPr>
          <a:lstStyle/>
          <a:p>
            <a:r>
              <a:rPr lang="en-US" dirty="0">
                <a:solidFill>
                  <a:srgbClr val="1E428A"/>
                </a:solidFill>
              </a:rPr>
              <a:t>Machine Configuration</a:t>
            </a:r>
          </a:p>
          <a:p>
            <a:pPr lvl="1"/>
            <a:r>
              <a:rPr lang="en-US" dirty="0" err="1">
                <a:solidFill>
                  <a:srgbClr val="1E428A"/>
                </a:solidFill>
              </a:rPr>
              <a:t>OMS_IVR_Webservice</a:t>
            </a:r>
            <a:endParaRPr lang="en-US" dirty="0">
              <a:solidFill>
                <a:srgbClr val="1E428A"/>
              </a:solidFill>
            </a:endParaRPr>
          </a:p>
          <a:p>
            <a:pPr lvl="2"/>
            <a:r>
              <a:rPr lang="en-US" dirty="0">
                <a:solidFill>
                  <a:srgbClr val="1E428A"/>
                </a:solidFill>
              </a:rPr>
              <a:t>Hosted by IIS</a:t>
            </a:r>
          </a:p>
          <a:p>
            <a:pPr lvl="2"/>
            <a:r>
              <a:rPr lang="en-US" dirty="0">
                <a:solidFill>
                  <a:srgbClr val="1E428A"/>
                </a:solidFill>
              </a:rPr>
              <a:t>Handles requests from WWW against OMS Model</a:t>
            </a:r>
            <a:r>
              <a:rPr lang="en-US" dirty="0" smtClean="0">
                <a:solidFill>
                  <a:srgbClr val="1E428A"/>
                </a:solidFill>
              </a:rPr>
              <a:t>.</a:t>
            </a:r>
          </a:p>
          <a:p>
            <a:pPr lvl="1"/>
            <a:r>
              <a:rPr lang="en-US" dirty="0" smtClean="0">
                <a:solidFill>
                  <a:srgbClr val="1E428A"/>
                </a:solidFill>
              </a:rPr>
              <a:t>Enable IVR Integration </a:t>
            </a:r>
          </a:p>
          <a:p>
            <a:r>
              <a:rPr lang="en-US" dirty="0" smtClean="0">
                <a:solidFill>
                  <a:srgbClr val="1E428A"/>
                </a:solidFill>
              </a:rPr>
              <a:t>Network </a:t>
            </a:r>
            <a:r>
              <a:rPr lang="en-US" dirty="0">
                <a:solidFill>
                  <a:srgbClr val="1E428A"/>
                </a:solidFill>
              </a:rPr>
              <a:t>Configuration</a:t>
            </a:r>
          </a:p>
          <a:p>
            <a:pPr lvl="1"/>
            <a:r>
              <a:rPr lang="en-US" dirty="0">
                <a:solidFill>
                  <a:srgbClr val="1E428A"/>
                </a:solidFill>
              </a:rPr>
              <a:t>Firewall</a:t>
            </a:r>
          </a:p>
          <a:p>
            <a:pPr lvl="2"/>
            <a:r>
              <a:rPr lang="en-US" dirty="0">
                <a:solidFill>
                  <a:srgbClr val="1E428A"/>
                </a:solidFill>
              </a:rPr>
              <a:t>Ports 5432, 5454, 7820</a:t>
            </a:r>
          </a:p>
          <a:p>
            <a:pPr lvl="2"/>
            <a:r>
              <a:rPr lang="en-US" dirty="0">
                <a:solidFill>
                  <a:srgbClr val="1E428A"/>
                </a:solidFill>
              </a:rPr>
              <a:t>Need to be open internally between OMS and DMZ</a:t>
            </a:r>
          </a:p>
          <a:p>
            <a:pPr lvl="2"/>
            <a:endParaRPr lang="en-US" dirty="0">
              <a:solidFill>
                <a:srgbClr val="1E428A"/>
              </a:solidFill>
            </a:endParaRPr>
          </a:p>
          <a:p>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6"/>
          <p:cNvPicPr>
            <a:picLocks noChangeAspect="1"/>
          </p:cNvPicPr>
          <p:nvPr/>
        </p:nvPicPr>
        <p:blipFill>
          <a:blip r:embed="rId6"/>
          <a:stretch>
            <a:fillRect/>
          </a:stretch>
        </p:blipFill>
        <p:spPr>
          <a:xfrm>
            <a:off x="6096000" y="1267355"/>
            <a:ext cx="5326208" cy="4794608"/>
          </a:xfrm>
          <a:prstGeom prst="rect">
            <a:avLst/>
          </a:prstGeom>
          <a:effectLst>
            <a:outerShdw blurRad="127000" dist="571500" dir="2700000" algn="tl" rotWithShape="0">
              <a:prstClr val="black">
                <a:alpha val="40000"/>
              </a:prstClr>
            </a:outerShdw>
          </a:effectLst>
        </p:spPr>
      </p:pic>
    </p:spTree>
    <p:extLst>
      <p:ext uri="{BB962C8B-B14F-4D97-AF65-F5344CB8AC3E}">
        <p14:creationId xmlns:p14="http://schemas.microsoft.com/office/powerpoint/2010/main" val="266944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106213"/>
            <a:ext cx="10863606" cy="1162364"/>
          </a:xfrm>
        </p:spPr>
        <p:txBody>
          <a:bodyPr>
            <a:normAutofit/>
          </a:bodyPr>
          <a:lstStyle/>
          <a:p>
            <a:r>
              <a:rPr lang="en-US" b="1" dirty="0" smtClean="0">
                <a:solidFill>
                  <a:srgbClr val="C00000"/>
                </a:solidFill>
                <a:latin typeface="+mn-lt"/>
              </a:rPr>
              <a:t>Outage Info IN – </a:t>
            </a:r>
            <a:r>
              <a:rPr lang="en-US" b="1" dirty="0" err="1" smtClean="0">
                <a:solidFill>
                  <a:srgbClr val="C00000"/>
                </a:solidFill>
                <a:latin typeface="+mn-lt"/>
              </a:rPr>
              <a:t>OMSWebMap</a:t>
            </a:r>
            <a:endParaRPr lang="en-US" b="1" dirty="0">
              <a:solidFill>
                <a:srgbClr val="C00000"/>
              </a:solidFill>
              <a:latin typeface="+mn-lt"/>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4" name="Content Placeholder 3"/>
          <p:cNvPicPr>
            <a:picLocks noGrp="1" noChangeAspect="1"/>
          </p:cNvPicPr>
          <p:nvPr>
            <p:ph idx="1"/>
          </p:nvPr>
        </p:nvPicPr>
        <p:blipFill>
          <a:blip r:embed="rId6"/>
          <a:stretch>
            <a:fillRect/>
          </a:stretch>
        </p:blipFill>
        <p:spPr>
          <a:xfrm>
            <a:off x="1125220" y="1279509"/>
            <a:ext cx="8750300" cy="4988334"/>
          </a:xfrm>
          <a:prstGeom prst="rect">
            <a:avLst/>
          </a:prstGeom>
          <a:solidFill>
            <a:schemeClr val="bg1"/>
          </a:solidFill>
          <a:effectLst>
            <a:outerShdw blurRad="127000" dist="571500" dir="2700000" algn="tl" rotWithShape="0">
              <a:prstClr val="black">
                <a:alpha val="40000"/>
              </a:prstClr>
            </a:outerShdw>
          </a:effectLst>
        </p:spPr>
      </p:pic>
      <p:sp>
        <p:nvSpPr>
          <p:cNvPr id="3" name="Rectangle 2"/>
          <p:cNvSpPr/>
          <p:nvPr/>
        </p:nvSpPr>
        <p:spPr>
          <a:xfrm>
            <a:off x="7083188" y="1825625"/>
            <a:ext cx="2019869" cy="1190530"/>
          </a:xfrm>
          <a:prstGeom prst="rect">
            <a:avLst/>
          </a:prstGeom>
          <a:noFill/>
          <a:ln w="38100">
            <a:solidFill>
              <a:srgbClr val="FF000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537279" y="3887241"/>
            <a:ext cx="3098040" cy="1749284"/>
          </a:xfrm>
          <a:prstGeom prst="rect">
            <a:avLst/>
          </a:prstGeom>
          <a:noFill/>
          <a:ln w="38100">
            <a:solidFill>
              <a:srgbClr val="FF000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27609" y="3887241"/>
            <a:ext cx="3098040" cy="1749284"/>
          </a:xfrm>
          <a:prstGeom prst="rect">
            <a:avLst/>
          </a:prstGeom>
          <a:noFill/>
          <a:ln w="38100">
            <a:solidFill>
              <a:srgbClr val="FF000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26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08333E-6 7.40741E-7 L -2.08333E-6 0.34352 " pathEditMode="relative" rAng="0" ptsTypes="AA">
                                      <p:cBhvr>
                                        <p:cTn id="10" dur="2000" fill="hold"/>
                                        <p:tgtEl>
                                          <p:spTgt spid="3"/>
                                        </p:tgtEl>
                                        <p:attrNameLst>
                                          <p:attrName>ppt_x</p:attrName>
                                          <p:attrName>ppt_y</p:attrName>
                                        </p:attrNameLst>
                                      </p:cBhvr>
                                      <p:rCtr x="0" y="17176"/>
                                    </p:animMotion>
                                  </p:childTnLst>
                                </p:cTn>
                              </p:par>
                              <p:par>
                                <p:cTn id="11" presetID="6" presetClass="emph" presetSubtype="0" fill="hold" grpId="1" nodeType="withEffect">
                                  <p:stCondLst>
                                    <p:cond delay="0"/>
                                  </p:stCondLst>
                                  <p:childTnLst>
                                    <p:animScale>
                                      <p:cBhvr>
                                        <p:cTn id="12" dur="2000" fill="hold"/>
                                        <p:tgtEl>
                                          <p:spTgt spid="3"/>
                                        </p:tgtEl>
                                      </p:cBhvr>
                                      <p:by x="150000" y="150000"/>
                                    </p:animScale>
                                  </p:childTnLst>
                                </p:cTn>
                              </p:par>
                            </p:childTnLst>
                          </p:cTn>
                        </p:par>
                        <p:par>
                          <p:cTn id="13" fill="hold">
                            <p:stCondLst>
                              <p:cond delay="2000"/>
                            </p:stCondLst>
                            <p:childTnLst>
                              <p:par>
                                <p:cTn id="14" presetID="1" presetClass="exit" presetSubtype="0" fill="hold" grpId="2" nodeType="afterEffect">
                                  <p:stCondLst>
                                    <p:cond delay="0"/>
                                  </p:stCondLst>
                                  <p:childTnLst>
                                    <p:set>
                                      <p:cBhvr>
                                        <p:cTn id="15" dur="1" fill="hold">
                                          <p:stCondLst>
                                            <p:cond delay="0"/>
                                          </p:stCondLst>
                                        </p:cTn>
                                        <p:tgtEl>
                                          <p:spTgt spid="3"/>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grpId="1" nodeType="clickEffect">
                                  <p:stCondLst>
                                    <p:cond delay="0"/>
                                  </p:stCondLst>
                                  <p:childTnLst>
                                    <p:animMotion origin="layout" path="M -1.04167E-6 -4.44444E-6 L -0.42474 0.00417 " pathEditMode="relative" rAng="0" ptsTypes="AA">
                                      <p:cBhvr>
                                        <p:cTn id="22" dur="2000" fill="hold"/>
                                        <p:tgtEl>
                                          <p:spTgt spid="7"/>
                                        </p:tgtEl>
                                        <p:attrNameLst>
                                          <p:attrName>ppt_x</p:attrName>
                                          <p:attrName>ppt_y</p:attrName>
                                        </p:attrNameLst>
                                      </p:cBhvr>
                                      <p:rCtr x="-21237" y="208"/>
                                    </p:animMotion>
                                  </p:childTnLst>
                                </p:cTn>
                              </p:par>
                            </p:childTnLst>
                          </p:cTn>
                        </p:par>
                        <p:par>
                          <p:cTn id="23" fill="hold">
                            <p:stCondLst>
                              <p:cond delay="2000"/>
                            </p:stCondLst>
                            <p:childTnLst>
                              <p:par>
                                <p:cTn id="24" presetID="1" presetClass="exit" presetSubtype="0" fill="hold" grpId="2"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grpId="1" nodeType="clickEffect">
                                  <p:stCondLst>
                                    <p:cond delay="0"/>
                                  </p:stCondLst>
                                  <p:childTnLst>
                                    <p:animMotion origin="layout" path="M 2.5E-6 -4.44444E-6 L -0.00091 -0.32824 " pathEditMode="relative" rAng="0" ptsTypes="AA">
                                      <p:cBhvr>
                                        <p:cTn id="32" dur="2000" fill="hold"/>
                                        <p:tgtEl>
                                          <p:spTgt spid="10"/>
                                        </p:tgtEl>
                                        <p:attrNameLst>
                                          <p:attrName>ppt_x</p:attrName>
                                          <p:attrName>ppt_y</p:attrName>
                                        </p:attrNameLst>
                                      </p:cBhvr>
                                      <p:rCtr x="-52" y="-16412"/>
                                    </p:animMotion>
                                  </p:childTnLst>
                                </p:cTn>
                              </p:par>
                              <p:par>
                                <p:cTn id="33" presetID="6" presetClass="emph" presetSubtype="0" fill="hold" grpId="2" nodeType="withEffect">
                                  <p:stCondLst>
                                    <p:cond delay="0"/>
                                  </p:stCondLst>
                                  <p:childTnLst>
                                    <p:animScale>
                                      <p:cBhvr>
                                        <p:cTn id="34" dur="2000" fill="hold"/>
                                        <p:tgtEl>
                                          <p:spTgt spid="10"/>
                                        </p:tgtEl>
                                      </p:cBhvr>
                                      <p:by x="60000" y="6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7" grpId="0" animBg="1"/>
      <p:bldP spid="7" grpId="1" animBg="1"/>
      <p:bldP spid="7" grpId="2" animBg="1"/>
      <p:bldP spid="10" grpId="0" animBg="1"/>
      <p:bldP spid="10" grpId="1" animBg="1"/>
      <p:bldP spid="10"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545910"/>
            <a:ext cx="10863606" cy="859808"/>
          </a:xfrm>
        </p:spPr>
        <p:txBody>
          <a:bodyPr>
            <a:normAutofit/>
          </a:bodyPr>
          <a:lstStyle/>
          <a:p>
            <a:r>
              <a:rPr lang="en-US" b="1" dirty="0" smtClean="0">
                <a:solidFill>
                  <a:srgbClr val="C00000"/>
                </a:solidFill>
                <a:latin typeface="+mn-lt"/>
              </a:rPr>
              <a:t>Outage Info IN - </a:t>
            </a:r>
            <a:r>
              <a:rPr lang="en-US" b="1" dirty="0" err="1" smtClean="0">
                <a:solidFill>
                  <a:srgbClr val="C00000"/>
                </a:solidFill>
                <a:latin typeface="+mn-lt"/>
              </a:rPr>
              <a:t>OMSWebMap</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4" y="1825625"/>
            <a:ext cx="9775596" cy="4351339"/>
          </a:xfrm>
        </p:spPr>
        <p:txBody>
          <a:bodyPr>
            <a:normAutofit/>
          </a:bodyPr>
          <a:lstStyle/>
          <a:p>
            <a:r>
              <a:rPr lang="en-US" dirty="0" err="1" smtClean="0">
                <a:solidFill>
                  <a:srgbClr val="1E428A"/>
                </a:solidFill>
              </a:rPr>
              <a:t>OMSWebMap</a:t>
            </a:r>
            <a:r>
              <a:rPr lang="en-US" dirty="0" smtClean="0">
                <a:solidFill>
                  <a:srgbClr val="1E428A"/>
                </a:solidFill>
              </a:rPr>
              <a:t> Configuration</a:t>
            </a:r>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Picture 1" descr="Screen Clippi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45931" y="2660795"/>
            <a:ext cx="8936037" cy="1733550"/>
          </a:xfrm>
          <a:prstGeom prst="rect">
            <a:avLst/>
          </a:prstGeom>
          <a:noFill/>
          <a:ln>
            <a:noFill/>
          </a:ln>
          <a:effectLst>
            <a:outerShdw blurRad="127000" dist="571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245931" y="2660795"/>
            <a:ext cx="8936037" cy="343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45931" y="3136900"/>
            <a:ext cx="8936037" cy="774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45931" y="3839627"/>
            <a:ext cx="8936037" cy="275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53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2.08333E-7 -2.96296E-6 L 0.00039 0.03565 " pathEditMode="relative" rAng="0" ptsTypes="AA">
                                      <p:cBhvr>
                                        <p:cTn id="14" dur="2000" fill="hold"/>
                                        <p:tgtEl>
                                          <p:spTgt spid="4"/>
                                        </p:tgtEl>
                                        <p:attrNameLst>
                                          <p:attrName>ppt_x</p:attrName>
                                          <p:attrName>ppt_y</p:attrName>
                                        </p:attrNameLst>
                                      </p:cBhvr>
                                      <p:rCtr x="13" y="1782"/>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3" nodeType="click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1" nodeType="clickEffect">
                                  <p:stCondLst>
                                    <p:cond delay="0"/>
                                  </p:stCondLst>
                                  <p:childTnLst>
                                    <p:animMotion origin="layout" path="M 2.08333E-7 -1.11111E-6 L -0.00026 0.02986 " pathEditMode="relative" rAng="0" ptsTypes="AA">
                                      <p:cBhvr>
                                        <p:cTn id="36" dur="2000" fill="hold"/>
                                        <p:tgtEl>
                                          <p:spTgt spid="14"/>
                                        </p:tgtEl>
                                        <p:attrNameLst>
                                          <p:attrName>ppt_x</p:attrName>
                                          <p:attrName>ppt_y</p:attrName>
                                        </p:attrNameLst>
                                      </p:cBhvr>
                                      <p:rCtr x="-13" y="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3" animBg="1"/>
      <p:bldP spid="13" grpId="0" animBg="1"/>
      <p:bldP spid="13" grpId="1" animBg="1"/>
      <p:bldP spid="14" grpId="0" animBg="1"/>
      <p:bldP spid="1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571ABFB-ECE3-6542-9B3D-43ADD105959B}"/>
              </a:ext>
            </a:extLst>
          </p:cNvPr>
          <p:cNvPicPr>
            <a:picLocks noChangeAspect="1"/>
          </p:cNvPicPr>
          <p:nvPr/>
        </p:nvPicPr>
        <p:blipFill>
          <a:blip r:embed="rId3"/>
          <a:stretch>
            <a:fillRect/>
          </a:stretch>
        </p:blipFill>
        <p:spPr>
          <a:xfrm>
            <a:off x="10138407" y="106213"/>
            <a:ext cx="1954740" cy="1719412"/>
          </a:xfrm>
          <a:prstGeom prst="rect">
            <a:avLst/>
          </a:prstGeom>
        </p:spPr>
      </p:pic>
      <p:sp>
        <p:nvSpPr>
          <p:cNvPr id="2" name="Title 1">
            <a:extLst>
              <a:ext uri="{FF2B5EF4-FFF2-40B4-BE49-F238E27FC236}">
                <a16:creationId xmlns:a16="http://schemas.microsoft.com/office/drawing/2014/main" xmlns="" id="{BC46A62F-0C7B-C244-9423-36F7750500BE}"/>
              </a:ext>
            </a:extLst>
          </p:cNvPr>
          <p:cNvSpPr>
            <a:spLocks noGrp="1"/>
          </p:cNvSpPr>
          <p:nvPr>
            <p:ph type="title"/>
          </p:nvPr>
        </p:nvSpPr>
        <p:spPr>
          <a:xfrm>
            <a:off x="490194" y="106213"/>
            <a:ext cx="10863606" cy="989830"/>
          </a:xfrm>
        </p:spPr>
        <p:txBody>
          <a:bodyPr>
            <a:normAutofit/>
          </a:bodyPr>
          <a:lstStyle/>
          <a:p>
            <a:r>
              <a:rPr lang="en-US" b="1" dirty="0" smtClean="0">
                <a:solidFill>
                  <a:srgbClr val="C00000"/>
                </a:solidFill>
                <a:latin typeface="+mn-lt"/>
              </a:rPr>
              <a:t>Outage Info IN - </a:t>
            </a:r>
            <a:r>
              <a:rPr lang="en-US" b="1" dirty="0" err="1" smtClean="0">
                <a:solidFill>
                  <a:srgbClr val="C00000"/>
                </a:solidFill>
                <a:latin typeface="+mn-lt"/>
              </a:rPr>
              <a:t>OMSWebMap</a:t>
            </a:r>
            <a:endParaRPr lang="en-US" b="1" dirty="0">
              <a:solidFill>
                <a:srgbClr val="C00000"/>
              </a:solidFill>
              <a:latin typeface="+mn-lt"/>
            </a:endParaRPr>
          </a:p>
        </p:txBody>
      </p:sp>
      <p:sp>
        <p:nvSpPr>
          <p:cNvPr id="3" name="Subtitle 2">
            <a:extLst>
              <a:ext uri="{FF2B5EF4-FFF2-40B4-BE49-F238E27FC236}">
                <a16:creationId xmlns:a16="http://schemas.microsoft.com/office/drawing/2014/main" xmlns="" id="{25D52715-DCAA-C84E-81D8-8905182EEDB7}"/>
              </a:ext>
            </a:extLst>
          </p:cNvPr>
          <p:cNvSpPr>
            <a:spLocks noGrp="1"/>
          </p:cNvSpPr>
          <p:nvPr>
            <p:ph idx="1"/>
          </p:nvPr>
        </p:nvSpPr>
        <p:spPr>
          <a:xfrm>
            <a:off x="490194" y="1415115"/>
            <a:ext cx="5118126" cy="4761849"/>
          </a:xfrm>
        </p:spPr>
        <p:txBody>
          <a:bodyPr>
            <a:normAutofit/>
          </a:bodyPr>
          <a:lstStyle/>
          <a:p>
            <a:r>
              <a:rPr lang="en-US" dirty="0" smtClean="0">
                <a:solidFill>
                  <a:srgbClr val="1E428A"/>
                </a:solidFill>
              </a:rPr>
              <a:t>Reporting an Outage</a:t>
            </a:r>
          </a:p>
          <a:p>
            <a:pPr lvl="1"/>
            <a:r>
              <a:rPr lang="en-US" dirty="0" smtClean="0">
                <a:solidFill>
                  <a:srgbClr val="1E428A"/>
                </a:solidFill>
              </a:rPr>
              <a:t>Web Form Requirements</a:t>
            </a:r>
          </a:p>
          <a:p>
            <a:pPr lvl="2"/>
            <a:r>
              <a:rPr lang="en-US" dirty="0" smtClean="0">
                <a:solidFill>
                  <a:srgbClr val="1E428A"/>
                </a:solidFill>
              </a:rPr>
              <a:t>Phone number only required field</a:t>
            </a:r>
          </a:p>
          <a:p>
            <a:pPr lvl="2"/>
            <a:r>
              <a:rPr lang="en-US" dirty="0" smtClean="0">
                <a:solidFill>
                  <a:srgbClr val="1E428A"/>
                </a:solidFill>
              </a:rPr>
              <a:t>Specific format is required</a:t>
            </a:r>
          </a:p>
          <a:p>
            <a:pPr lvl="1"/>
            <a:r>
              <a:rPr lang="en-US" dirty="0" smtClean="0">
                <a:solidFill>
                  <a:srgbClr val="1E428A"/>
                </a:solidFill>
              </a:rPr>
              <a:t>Account Number</a:t>
            </a:r>
          </a:p>
          <a:p>
            <a:pPr lvl="2"/>
            <a:r>
              <a:rPr lang="en-US" dirty="0" smtClean="0">
                <a:solidFill>
                  <a:srgbClr val="1E428A"/>
                </a:solidFill>
              </a:rPr>
              <a:t>Overrides phone number requirement</a:t>
            </a:r>
          </a:p>
          <a:p>
            <a:pPr lvl="2"/>
            <a:r>
              <a:rPr lang="en-US" dirty="0" smtClean="0">
                <a:solidFill>
                  <a:srgbClr val="1E428A"/>
                </a:solidFill>
              </a:rPr>
              <a:t>Resolves in OMS</a:t>
            </a:r>
            <a:endParaRPr lang="en-US" dirty="0">
              <a:solidFill>
                <a:srgbClr val="1E428A"/>
              </a:solidFill>
            </a:endParaRPr>
          </a:p>
        </p:txBody>
      </p:sp>
      <p:pic>
        <p:nvPicPr>
          <p:cNvPr id="5" name="Picture 4">
            <a:extLst>
              <a:ext uri="{FF2B5EF4-FFF2-40B4-BE49-F238E27FC236}">
                <a16:creationId xmlns:a16="http://schemas.microsoft.com/office/drawing/2014/main" xmlns="" id="{DD8D4B28-7261-9D48-A2D6-FC24CF6EA625}"/>
              </a:ext>
            </a:extLst>
          </p:cNvPr>
          <p:cNvPicPr>
            <a:picLocks noChangeAspect="1"/>
          </p:cNvPicPr>
          <p:nvPr/>
        </p:nvPicPr>
        <p:blipFill>
          <a:blip r:embed="rId4"/>
          <a:stretch>
            <a:fillRect/>
          </a:stretch>
        </p:blipFill>
        <p:spPr>
          <a:xfrm>
            <a:off x="0" y="5029200"/>
            <a:ext cx="12192000" cy="1828800"/>
          </a:xfrm>
          <a:prstGeom prst="rect">
            <a:avLst/>
          </a:prstGeom>
        </p:spPr>
      </p:pic>
      <p:pic>
        <p:nvPicPr>
          <p:cNvPr id="6" name="Picture 5">
            <a:extLst>
              <a:ext uri="{FF2B5EF4-FFF2-40B4-BE49-F238E27FC236}">
                <a16:creationId xmlns:a16="http://schemas.microsoft.com/office/drawing/2014/main" xmlns="" id="{7C2D526A-64E3-D449-9CC2-9F2325F25ED5}"/>
              </a:ext>
            </a:extLst>
          </p:cNvPr>
          <p:cNvPicPr>
            <a:picLocks noChangeAspect="1"/>
          </p:cNvPicPr>
          <p:nvPr/>
        </p:nvPicPr>
        <p:blipFill>
          <a:blip r:embed="rId5"/>
          <a:stretch>
            <a:fillRect/>
          </a:stretch>
        </p:blipFill>
        <p:spPr>
          <a:xfrm>
            <a:off x="10181968" y="5801675"/>
            <a:ext cx="1911179" cy="932337"/>
          </a:xfrm>
          <a:prstGeom prst="rect">
            <a:avLst/>
          </a:prstGeom>
        </p:spPr>
      </p:pic>
      <p:pic>
        <p:nvPicPr>
          <p:cNvPr id="7" name="Blank"/>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9146" y="1415115"/>
            <a:ext cx="3051394" cy="4024596"/>
          </a:xfrm>
          <a:prstGeom prst="rect">
            <a:avLst/>
          </a:prstGeom>
          <a:effectLst>
            <a:outerShdw blurRad="127000" dist="571500" dir="2700000" algn="tl" rotWithShape="0">
              <a:prstClr val="black">
                <a:alpha val="40000"/>
              </a:prstClr>
            </a:outerShdw>
          </a:effectLst>
        </p:spPr>
      </p:pic>
      <p:pic>
        <p:nvPicPr>
          <p:cNvPr id="9" name="PhoneRequire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9146" y="1415114"/>
            <a:ext cx="3051394" cy="4528485"/>
          </a:xfrm>
          <a:prstGeom prst="rect">
            <a:avLst/>
          </a:prstGeom>
          <a:effectLst>
            <a:outerShdw blurRad="127000" dist="571500" dir="2700000" algn="tl" rotWithShape="0">
              <a:prstClr val="black">
                <a:alpha val="40000"/>
              </a:prstClr>
            </a:outerShdw>
          </a:effectLst>
        </p:spPr>
      </p:pic>
      <p:pic>
        <p:nvPicPr>
          <p:cNvPr id="10" name="Account"/>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59146" y="1415115"/>
            <a:ext cx="3051394" cy="4024596"/>
          </a:xfrm>
          <a:prstGeom prst="rect">
            <a:avLst/>
          </a:prstGeom>
          <a:effectLst>
            <a:outerShdw blurRad="127000" dist="571500" dir="2700000" algn="tl" rotWithShape="0">
              <a:prstClr val="black">
                <a:alpha val="40000"/>
              </a:prstClr>
            </a:outerShdw>
          </a:effectLst>
        </p:spPr>
      </p:pic>
      <p:sp>
        <p:nvSpPr>
          <p:cNvPr id="4" name="PhoneNumberBox"/>
          <p:cNvSpPr/>
          <p:nvPr/>
        </p:nvSpPr>
        <p:spPr>
          <a:xfrm>
            <a:off x="6759146" y="2545080"/>
            <a:ext cx="3051394" cy="624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honeFormatBox"/>
          <p:cNvSpPr/>
          <p:nvPr/>
        </p:nvSpPr>
        <p:spPr>
          <a:xfrm>
            <a:off x="6759146" y="2545080"/>
            <a:ext cx="3051394" cy="807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ccountBox"/>
          <p:cNvSpPr/>
          <p:nvPr/>
        </p:nvSpPr>
        <p:spPr>
          <a:xfrm>
            <a:off x="6759146" y="2047164"/>
            <a:ext cx="3051394" cy="6141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1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par>
                                <p:cTn id="24" presetID="1" presetClass="exit" presetSubtype="0" fill="hold" grpId="1" nodeType="withEffect">
                                  <p:stCondLst>
                                    <p:cond delay="0"/>
                                  </p:stCondLst>
                                  <p:childTnLst>
                                    <p:set>
                                      <p:cBhvr>
                                        <p:cTn id="25" dur="1" fill="hold">
                                          <p:stCondLst>
                                            <p:cond delay="0"/>
                                          </p:stCondLst>
                                        </p:cTn>
                                        <p:tgtEl>
                                          <p:spTgt spid="4"/>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 presetClass="entr" presetSubtype="0" fill="hold"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childTnLst>
                                </p:cTn>
                              </p:par>
                            </p:childTnLst>
                          </p:cTn>
                        </p:par>
                        <p:par>
                          <p:cTn id="44" fill="hold">
                            <p:stCondLst>
                              <p:cond delay="500"/>
                            </p:stCondLst>
                            <p:childTnLst>
                              <p:par>
                                <p:cTn id="45" presetID="10" presetClass="entr" presetSubtype="0" fill="hold" grpId="0" nodeType="afterEffect">
                                  <p:stCondLst>
                                    <p:cond delay="1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animBg="1"/>
      <p:bldP spid="11" grpId="1" animBg="1"/>
      <p:bldP spid="12" grpId="0" animBg="1"/>
      <p:bldP spid="12"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2561</TotalTime>
  <Words>3589</Words>
  <Application>Microsoft Office PowerPoint</Application>
  <PresentationFormat>Widescreen</PresentationFormat>
  <Paragraphs>373</Paragraphs>
  <Slides>20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OUTAGE I/O</vt:lpstr>
      <vt:lpstr>OUTAGE I/O - Topics</vt:lpstr>
      <vt:lpstr>Outage Reporting Definitions</vt:lpstr>
      <vt:lpstr>Outage Alerts Definitions</vt:lpstr>
      <vt:lpstr>Outage Info IN</vt:lpstr>
      <vt:lpstr>Outage Info IN - OMSWebMap</vt:lpstr>
      <vt:lpstr>Outage Info IN – OMSWebMap</vt:lpstr>
      <vt:lpstr>Outage Info IN - OMSWebMap</vt:lpstr>
      <vt:lpstr>Outage Info IN - OMSWebMap</vt:lpstr>
      <vt:lpstr>Outage Info IN - OMSWebMap</vt:lpstr>
      <vt:lpstr>Outage Info OUT - OMSWebMap</vt:lpstr>
      <vt:lpstr>Outage Info OUT - OMSWebMap</vt:lpstr>
      <vt:lpstr>Outage Info OUT - OMSWebMap</vt:lpstr>
      <vt:lpstr>Outage Info OUT - OMSWebMap</vt:lpstr>
      <vt:lpstr>Outage Info OUT – Outage Alerts</vt:lpstr>
      <vt:lpstr>Outage Info OUT – Alert Types</vt:lpstr>
      <vt:lpstr>Outage Info OUT – New to Alerts</vt:lpstr>
      <vt:lpstr>Outage I/O – Review</vt:lpstr>
      <vt:lpstr>Outage I/O - Recap</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SEDC SEDC</dc:creator>
  <cp:lastModifiedBy>Hunter Guckert</cp:lastModifiedBy>
  <cp:revision>133</cp:revision>
  <dcterms:created xsi:type="dcterms:W3CDTF">2018-04-23T18:01:39Z</dcterms:created>
  <dcterms:modified xsi:type="dcterms:W3CDTF">2018-07-20T16:15:08Z</dcterms:modified>
</cp:coreProperties>
</file>